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4274" r:id="rId2"/>
  </p:sldMasterIdLst>
  <p:notesMasterIdLst>
    <p:notesMasterId r:id="rId47"/>
  </p:notesMasterIdLst>
  <p:handoutMasterIdLst>
    <p:handoutMasterId r:id="rId48"/>
  </p:handoutMasterIdLst>
  <p:sldIdLst>
    <p:sldId id="501" r:id="rId3"/>
    <p:sldId id="504" r:id="rId4"/>
    <p:sldId id="548" r:id="rId5"/>
    <p:sldId id="560" r:id="rId6"/>
    <p:sldId id="577" r:id="rId7"/>
    <p:sldId id="583" r:id="rId8"/>
    <p:sldId id="581" r:id="rId9"/>
    <p:sldId id="546" r:id="rId10"/>
    <p:sldId id="584" r:id="rId11"/>
    <p:sldId id="547" r:id="rId12"/>
    <p:sldId id="587" r:id="rId13"/>
    <p:sldId id="624" r:id="rId14"/>
    <p:sldId id="629" r:id="rId15"/>
    <p:sldId id="630" r:id="rId16"/>
    <p:sldId id="580" r:id="rId17"/>
    <p:sldId id="585" r:id="rId18"/>
    <p:sldId id="586" r:id="rId19"/>
    <p:sldId id="621" r:id="rId20"/>
    <p:sldId id="625" r:id="rId21"/>
    <p:sldId id="620" r:id="rId22"/>
    <p:sldId id="588" r:id="rId23"/>
    <p:sldId id="590" r:id="rId24"/>
    <p:sldId id="618" r:id="rId25"/>
    <p:sldId id="589" r:id="rId26"/>
    <p:sldId id="591" r:id="rId27"/>
    <p:sldId id="619" r:id="rId28"/>
    <p:sldId id="613" r:id="rId29"/>
    <p:sldId id="614" r:id="rId30"/>
    <p:sldId id="615" r:id="rId31"/>
    <p:sldId id="616" r:id="rId32"/>
    <p:sldId id="617" r:id="rId33"/>
    <p:sldId id="593" r:id="rId34"/>
    <p:sldId id="605" r:id="rId35"/>
    <p:sldId id="596" r:id="rId36"/>
    <p:sldId id="597" r:id="rId37"/>
    <p:sldId id="592" r:id="rId38"/>
    <p:sldId id="598" r:id="rId39"/>
    <p:sldId id="599" r:id="rId40"/>
    <p:sldId id="600" r:id="rId41"/>
    <p:sldId id="603" r:id="rId42"/>
    <p:sldId id="604" r:id="rId43"/>
    <p:sldId id="626" r:id="rId44"/>
    <p:sldId id="627" r:id="rId45"/>
    <p:sldId id="628" r:id="rId46"/>
  </p:sldIdLst>
  <p:sldSz cx="9144000" cy="6858000" type="letter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1B1B1"/>
    <a:srgbClr val="005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 autoAdjust="0"/>
  </p:normalViewPr>
  <p:slideViewPr>
    <p:cSldViewPr>
      <p:cViewPr varScale="1">
        <p:scale>
          <a:sx n="77" d="100"/>
          <a:sy n="77" d="100"/>
        </p:scale>
        <p:origin x="788" y="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7288" y="587375"/>
            <a:ext cx="4554537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15938" y="4344988"/>
            <a:ext cx="591026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6" tIns="44445" rIns="90476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We want this to be in font 11 and justify.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>
              <a:latin typeface="Arial" panose="020B0604020202020204" pitchFamily="34" charset="0"/>
            </a:endParaRPr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96B913-B083-478E-AB5C-3C416BEFFD8D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22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330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4380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72250" y="304800"/>
            <a:ext cx="1962150" cy="3048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734050" cy="30480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171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 descr="pp底圖_2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Line 40"/>
          <p:cNvSpPr>
            <a:spLocks noChangeShapeType="1"/>
          </p:cNvSpPr>
          <p:nvPr/>
        </p:nvSpPr>
        <p:spPr bwMode="auto">
          <a:xfrm>
            <a:off x="304800" y="2819400"/>
            <a:ext cx="84042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TW" altLang="en-US" noProof="0" dirty="0" smtClean="0"/>
              <a:t>按一下以編輯母片標題樣式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zh-TW" altLang="en-US" noProof="0" dirty="0" smtClean="0"/>
              <a:t>按一下以編輯母片副標題樣式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88125" y="6381750"/>
            <a:ext cx="2133600" cy="3127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D543E-1FD6-40C9-B1C2-65F4F63B63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382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01179-AE57-4086-A1D8-58CBC31A15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0348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5F136-534C-42FA-8704-5665620601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6359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3C1A7-A528-4823-A45E-756AEFC28B3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3765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39479-B1B9-4312-9C3C-AEF6477865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5676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F934A-F78E-48EF-A2FE-7FB02880607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4145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E6922-D294-4E70-9B47-1249516A5E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65475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F6051-FBC0-473B-B4CF-FCE9BB201C6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495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8212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A378B1-C39D-4715-8F55-28A087C3AE0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7733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D3E59E-EBD8-4134-9D7E-04B1A1D18F1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8470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05588" y="188913"/>
            <a:ext cx="2092325" cy="611981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23850" y="188913"/>
            <a:ext cx="6129338" cy="611981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299D4-2F8C-457A-B7AD-9F46863C4C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55182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5312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99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956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34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949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84753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1745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0100" y="304800"/>
            <a:ext cx="7524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Title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848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This is our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  <a:p>
            <a:pPr lvl="0"/>
            <a:r>
              <a:rPr lang="en-US" altLang="zh-TW" smtClean="0"/>
              <a:t>This is our next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609600" y="685800"/>
            <a:ext cx="8001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7" name="Text Box 5"/>
          <p:cNvSpPr txBox="1">
            <a:spLocks noChangeArrowheads="1"/>
          </p:cNvSpPr>
          <p:nvPr userDrawn="1"/>
        </p:nvSpPr>
        <p:spPr bwMode="auto">
          <a:xfrm>
            <a:off x="6537325" y="6437313"/>
            <a:ext cx="2225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zh-TW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4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</p:sldLayoutIdLst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203200" indent="-203200" algn="l" rtl="0" eaLnBrk="0" fontAlgn="base" hangingPunct="0">
        <a:lnSpc>
          <a:spcPct val="75000"/>
        </a:lnSpc>
        <a:spcBef>
          <a:spcPct val="65000"/>
        </a:spcBef>
        <a:spcAft>
          <a:spcPct val="0"/>
        </a:spcAft>
        <a:buSzPct val="100000"/>
        <a:buChar char="°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905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•"/>
        <a:defRPr kumimoji="1" b="1">
          <a:solidFill>
            <a:schemeClr val="tx1"/>
          </a:solidFill>
          <a:latin typeface="+mn-lt"/>
          <a:ea typeface="+mn-ea"/>
        </a:defRPr>
      </a:lvl2pPr>
      <a:lvl3pPr marL="1257300" indent="-3429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-"/>
        <a:defRPr kumimoji="1" b="1">
          <a:solidFill>
            <a:schemeClr val="tx1"/>
          </a:solidFill>
          <a:latin typeface="+mn-lt"/>
          <a:ea typeface="+mn-ea"/>
        </a:defRPr>
      </a:lvl3pPr>
      <a:lvl4pPr marL="1714500" indent="-3429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Times New Roman" pitchFamily="18" charset="0"/>
          <a:ea typeface="+mn-ea"/>
        </a:defRPr>
      </a:lvl4pPr>
      <a:lvl5pPr marL="2171700" indent="-3429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5pPr>
      <a:lvl6pPr marL="26289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6pPr>
      <a:lvl7pPr marL="30861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7pPr>
      <a:lvl8pPr marL="35433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8pPr>
      <a:lvl9pPr marL="40005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1" descr="pp底圖_2"/>
          <p:cNvPicPr>
            <a:picLocks noChangeAspect="1" noChangeArrowheads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7956550" y="115888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75438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524625"/>
            <a:ext cx="213360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/>
            </a:lvl1pPr>
          </a:lstStyle>
          <a:p>
            <a:pPr>
              <a:defRPr/>
            </a:pPr>
            <a:fld id="{F0491D5E-65E3-44CF-BE75-B8677CFE85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055" name="圖片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597650"/>
            <a:ext cx="2838450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08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76" r:id="rId2"/>
    <p:sldLayoutId id="2147484277" r:id="rId3"/>
    <p:sldLayoutId id="2147484278" r:id="rId4"/>
    <p:sldLayoutId id="2147484279" r:id="rId5"/>
    <p:sldLayoutId id="2147484280" r:id="rId6"/>
    <p:sldLayoutId id="2147484281" r:id="rId7"/>
    <p:sldLayoutId id="2147484282" r:id="rId8"/>
    <p:sldLayoutId id="2147484283" r:id="rId9"/>
    <p:sldLayoutId id="2147484284" r:id="rId10"/>
    <p:sldLayoutId id="2147484285" r:id="rId11"/>
  </p:sldLayoutIdLst>
  <p:timing>
    <p:tnLst>
      <p:par>
        <p:cTn id="1" dur="indefinite" restart="never" nodeType="tmRoot"/>
      </p:par>
    </p:tnLst>
  </p:timing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+mj-lt"/>
          <a:ea typeface="+mj-ea"/>
          <a:cs typeface="華康新特圓體" pitchFamily="49" charset="-12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5pPr>
      <a:lvl6pPr marL="4572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6pPr>
      <a:lvl7pPr marL="9144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7pPr>
      <a:lvl8pPr marL="13716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8pPr>
      <a:lvl9pPr marL="18288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1pPr>
      <a:lvl2pPr marL="692150" indent="-347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2600">
          <a:solidFill>
            <a:schemeClr val="tx1"/>
          </a:solidFill>
          <a:latin typeface="+mn-lt"/>
          <a:ea typeface="+mn-ea"/>
          <a:cs typeface="華康中圓體(P)" pitchFamily="34" charset="-120"/>
        </a:defRPr>
      </a:lvl2pPr>
      <a:lvl3pPr marL="987425" indent="-293688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kumimoji="1" sz="2300">
          <a:solidFill>
            <a:schemeClr val="tx1"/>
          </a:solidFill>
          <a:latin typeface="+mn-lt"/>
          <a:ea typeface="+mn-ea"/>
          <a:cs typeface="華康中圓體(P)" pitchFamily="34" charset="-120"/>
        </a:defRPr>
      </a:lvl3pPr>
      <a:lvl4pPr marL="1281113" indent="-292100" algn="just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4pPr>
      <a:lvl5pPr marL="1598613" indent="-315913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5pPr>
      <a:lvl6pPr marL="20558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5130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4274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9632" y="1988840"/>
            <a:ext cx="5977160" cy="765175"/>
          </a:xfrm>
        </p:spPr>
        <p:txBody>
          <a:bodyPr/>
          <a:lstStyle/>
          <a:p>
            <a:pPr eaLnBrk="1" hangingPunct="1"/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LCD</a:t>
            </a:r>
            <a:r>
              <a:rPr lang="zh-TW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Display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8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898229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LCD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3990975" cy="44196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484784"/>
            <a:ext cx="3024336" cy="243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8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182235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LCD_Keypad</a:t>
            </a:r>
            <a:r>
              <a:rPr lang="en-US" altLang="zh-TW" dirty="0" smtClean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75" y="804168"/>
            <a:ext cx="6596191" cy="586519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294" y="1556792"/>
            <a:ext cx="3096344" cy="236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1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3950"/>
            <a:ext cx="7924800" cy="4610100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1889941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An Example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908720"/>
            <a:ext cx="2348517" cy="164654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4869160"/>
            <a:ext cx="3434502" cy="12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7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899833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UC1601 Controller </a:t>
            </a:r>
            <a:endParaRPr lang="en-US" altLang="zh-TW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23528" y="745212"/>
            <a:ext cx="8640960" cy="451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Command Table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24744"/>
            <a:ext cx="7465268" cy="56417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7452320" y="4365104"/>
            <a:ext cx="432048" cy="216024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187624" y="1772816"/>
            <a:ext cx="1656184" cy="14401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187624" y="2296364"/>
            <a:ext cx="1656184" cy="14401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187624" y="2440380"/>
            <a:ext cx="1656184" cy="14401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177896" y="3890232"/>
            <a:ext cx="1656184" cy="14401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3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899833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UC1601 Controller </a:t>
            </a:r>
            <a:endParaRPr lang="en-US" altLang="zh-TW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23528" y="745212"/>
            <a:ext cx="8640960" cy="451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Display Data Ram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745212"/>
            <a:ext cx="4789140" cy="60471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9512" y="2420888"/>
            <a:ext cx="23707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</a:rPr>
              <a:t>Page </a:t>
            </a:r>
            <a:r>
              <a:rPr lang="en-US" altLang="zh-TW" sz="1400" dirty="0" smtClean="0">
                <a:solidFill>
                  <a:schemeClr val="accent2"/>
                </a:solidFill>
              </a:rPr>
              <a:t>0, </a:t>
            </a:r>
            <a:r>
              <a:rPr lang="en-US" altLang="zh-TW" sz="1400" dirty="0">
                <a:solidFill>
                  <a:schemeClr val="accent2"/>
                </a:solidFill>
              </a:rPr>
              <a:t>SEG 1: </a:t>
            </a:r>
            <a:r>
              <a:rPr lang="en-US" altLang="zh-TW" sz="1400" dirty="0" smtClean="0">
                <a:solidFill>
                  <a:schemeClr val="accent2"/>
                </a:solidFill>
              </a:rPr>
              <a:t> 00011111b</a:t>
            </a:r>
            <a:endParaRPr lang="zh-TW" altLang="en-US" sz="1400" dirty="0">
              <a:solidFill>
                <a:schemeClr val="accent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9512" y="2783382"/>
            <a:ext cx="23973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</a:rPr>
              <a:t>Page </a:t>
            </a:r>
            <a:r>
              <a:rPr lang="en-US" altLang="zh-TW" sz="1400" dirty="0" smtClean="0">
                <a:solidFill>
                  <a:schemeClr val="accent2"/>
                </a:solidFill>
              </a:rPr>
              <a:t>0, </a:t>
            </a:r>
            <a:r>
              <a:rPr lang="en-US" altLang="zh-TW" sz="1400" dirty="0">
                <a:solidFill>
                  <a:schemeClr val="accent2"/>
                </a:solidFill>
              </a:rPr>
              <a:t>SEG 2: </a:t>
            </a:r>
            <a:r>
              <a:rPr lang="en-US" altLang="zh-TW" sz="1400" dirty="0" smtClean="0">
                <a:solidFill>
                  <a:schemeClr val="accent2"/>
                </a:solidFill>
              </a:rPr>
              <a:t> 11001100b</a:t>
            </a:r>
            <a:endParaRPr lang="zh-TW" altLang="en-US" sz="1400" dirty="0">
              <a:solidFill>
                <a:schemeClr val="accent2"/>
              </a:solidFill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4437411" y="980728"/>
            <a:ext cx="216024" cy="1080120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4644008" y="980728"/>
            <a:ext cx="216024" cy="1080120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987824" y="3091159"/>
            <a:ext cx="4789140" cy="985913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100392" y="2271813"/>
            <a:ext cx="981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00B050"/>
                </a:solidFill>
              </a:rPr>
              <a:t>common </a:t>
            </a:r>
          </a:p>
          <a:p>
            <a:r>
              <a:rPr lang="en-US" altLang="zh-TW" sz="1400" b="1" dirty="0" smtClean="0">
                <a:solidFill>
                  <a:srgbClr val="00B050"/>
                </a:solidFill>
              </a:rPr>
              <a:t>drivers</a:t>
            </a:r>
          </a:p>
        </p:txBody>
      </p:sp>
      <p:sp>
        <p:nvSpPr>
          <p:cNvPr id="15" name="向右箭號 14"/>
          <p:cNvSpPr/>
          <p:nvPr/>
        </p:nvSpPr>
        <p:spPr bwMode="auto">
          <a:xfrm flipH="1">
            <a:off x="7914214" y="3959478"/>
            <a:ext cx="114170" cy="117594"/>
          </a:xfrm>
          <a:prstGeom prst="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7" name="向右箭號 16"/>
          <p:cNvSpPr/>
          <p:nvPr/>
        </p:nvSpPr>
        <p:spPr bwMode="auto">
          <a:xfrm flipH="1">
            <a:off x="7914214" y="5111606"/>
            <a:ext cx="114170" cy="117594"/>
          </a:xfrm>
          <a:prstGeom prst="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8" name="向右箭號 17"/>
          <p:cNvSpPr/>
          <p:nvPr/>
        </p:nvSpPr>
        <p:spPr bwMode="auto">
          <a:xfrm flipH="1">
            <a:off x="7914214" y="1223174"/>
            <a:ext cx="114170" cy="117594"/>
          </a:xfrm>
          <a:prstGeom prst="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9" name="向右箭號 18"/>
          <p:cNvSpPr/>
          <p:nvPr/>
        </p:nvSpPr>
        <p:spPr bwMode="auto">
          <a:xfrm flipH="1">
            <a:off x="7914214" y="1079158"/>
            <a:ext cx="114170" cy="117594"/>
          </a:xfrm>
          <a:prstGeom prst="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2987824" y="2083047"/>
            <a:ext cx="4789140" cy="985913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87824" y="1074935"/>
            <a:ext cx="4789140" cy="985913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2" name="向右箭號 21"/>
          <p:cNvSpPr/>
          <p:nvPr/>
        </p:nvSpPr>
        <p:spPr bwMode="auto">
          <a:xfrm rot="16200000" flipH="1">
            <a:off x="7552462" y="864846"/>
            <a:ext cx="114170" cy="117594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4" name="向右箭號 23"/>
          <p:cNvSpPr/>
          <p:nvPr/>
        </p:nvSpPr>
        <p:spPr bwMode="auto">
          <a:xfrm rot="16200000" flipH="1">
            <a:off x="4501704" y="864846"/>
            <a:ext cx="114170" cy="117594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5" name="向右箭號 24"/>
          <p:cNvSpPr/>
          <p:nvPr/>
        </p:nvSpPr>
        <p:spPr bwMode="auto">
          <a:xfrm rot="16200000" flipH="1">
            <a:off x="4717728" y="864846"/>
            <a:ext cx="114170" cy="117594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6" name="向右箭號 25"/>
          <p:cNvSpPr/>
          <p:nvPr/>
        </p:nvSpPr>
        <p:spPr bwMode="auto">
          <a:xfrm rot="16200000" flipH="1">
            <a:off x="5824270" y="864846"/>
            <a:ext cx="114170" cy="117594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003574" y="6755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6300192" y="6834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…………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507609" y="197222"/>
            <a:ext cx="970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/>
              <a:t>segment </a:t>
            </a:r>
          </a:p>
          <a:p>
            <a:r>
              <a:rPr lang="en-US" altLang="zh-TW" sz="1400" b="1" dirty="0" smtClean="0"/>
              <a:t>drivers</a:t>
            </a:r>
            <a:endParaRPr lang="zh-TW" altLang="en-US" sz="1400" b="1" dirty="0"/>
          </a:p>
        </p:txBody>
      </p:sp>
      <p:sp>
        <p:nvSpPr>
          <p:cNvPr id="27" name="文字方塊 26"/>
          <p:cNvSpPr txBox="1"/>
          <p:nvPr/>
        </p:nvSpPr>
        <p:spPr>
          <a:xfrm rot="5400000">
            <a:off x="7252144" y="235543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……………….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139952" y="6284447"/>
            <a:ext cx="216024" cy="216024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08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010713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ASCII Code for </a:t>
            </a:r>
            <a:r>
              <a:rPr lang="en-US" altLang="zh-TW" dirty="0" err="1"/>
              <a:t>Charactors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7" name="Picture 4" descr="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3" y="1772816"/>
            <a:ext cx="4680520" cy="4159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50896" y="836712"/>
            <a:ext cx="8325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accent2"/>
                </a:solidFill>
              </a:rPr>
              <a:t>/* A */</a:t>
            </a:r>
          </a:p>
          <a:p>
            <a:r>
              <a:rPr lang="zh-TW" altLang="en-US" sz="1600" dirty="0">
                <a:solidFill>
                  <a:schemeClr val="accent2"/>
                </a:solidFill>
              </a:rPr>
              <a:t>0x00,0x00,0x80,0x70,0x80,0x00,0x00,0x00,</a:t>
            </a:r>
            <a:r>
              <a:rPr lang="zh-TW" altLang="en-US" sz="1600" dirty="0">
                <a:solidFill>
                  <a:schemeClr val="tx1"/>
                </a:solidFill>
              </a:rPr>
              <a:t>0x80,0xF0,0x8F,0x08,0x8F,0xF0,0x80,0x00</a:t>
            </a:r>
            <a:r>
              <a:rPr lang="zh-TW" altLang="en-US" sz="1600" dirty="0">
                <a:solidFill>
                  <a:schemeClr val="accent2"/>
                </a:solidFill>
              </a:rPr>
              <a:t>,</a:t>
            </a:r>
          </a:p>
        </p:txBody>
      </p:sp>
      <p:sp>
        <p:nvSpPr>
          <p:cNvPr id="8" name="橢圓 7"/>
          <p:cNvSpPr/>
          <p:nvPr/>
        </p:nvSpPr>
        <p:spPr bwMode="auto">
          <a:xfrm>
            <a:off x="3318954" y="2932506"/>
            <a:ext cx="288032" cy="216024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669" y="1800892"/>
            <a:ext cx="2323739" cy="429096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177751" y="3037089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C00000"/>
                </a:solidFill>
              </a:rPr>
              <a:t>Page n</a:t>
            </a:r>
            <a:endParaRPr lang="zh-TW" altLang="en-US" sz="1200" dirty="0">
              <a:solidFill>
                <a:srgbClr val="C0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056573" y="4708303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C00000"/>
                </a:solidFill>
              </a:rPr>
              <a:t>Page n+1</a:t>
            </a:r>
            <a:endParaRPr lang="zh-TW" altLang="en-US" sz="1200" dirty="0">
              <a:solidFill>
                <a:srgbClr val="C00000"/>
              </a:solidFill>
            </a:endParaRPr>
          </a:p>
        </p:txBody>
      </p:sp>
      <p:cxnSp>
        <p:nvCxnSpPr>
          <p:cNvPr id="4" name="直線單箭頭接點 3"/>
          <p:cNvCxnSpPr/>
          <p:nvPr/>
        </p:nvCxnSpPr>
        <p:spPr bwMode="auto">
          <a:xfrm>
            <a:off x="6496733" y="1700808"/>
            <a:ext cx="1152128" cy="0"/>
          </a:xfrm>
          <a:prstGeom prst="straightConnector1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線單箭頭接點 11"/>
          <p:cNvCxnSpPr/>
          <p:nvPr/>
        </p:nvCxnSpPr>
        <p:spPr bwMode="auto">
          <a:xfrm>
            <a:off x="6496733" y="6184776"/>
            <a:ext cx="1152128" cy="0"/>
          </a:xfrm>
          <a:prstGeom prst="straightConnector1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矩形 5"/>
          <p:cNvSpPr/>
          <p:nvPr/>
        </p:nvSpPr>
        <p:spPr bwMode="auto">
          <a:xfrm>
            <a:off x="6252428" y="2060848"/>
            <a:ext cx="216024" cy="1944216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4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1017907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LCD.c</a:t>
            </a:r>
            <a:endParaRPr lang="en-US" altLang="zh-TW" sz="2800" dirty="0" smtClean="0"/>
          </a:p>
        </p:txBody>
      </p:sp>
      <p:sp>
        <p:nvSpPr>
          <p:cNvPr id="1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915317"/>
            <a:ext cx="5819775" cy="16383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84" y="2812716"/>
            <a:ext cx="5800725" cy="1838325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 bwMode="auto">
          <a:xfrm>
            <a:off x="1447375" y="1153025"/>
            <a:ext cx="1224136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線接點 12"/>
          <p:cNvCxnSpPr/>
          <p:nvPr/>
        </p:nvCxnSpPr>
        <p:spPr bwMode="auto">
          <a:xfrm>
            <a:off x="1475656" y="3256703"/>
            <a:ext cx="936104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9998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1017907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LCD.c</a:t>
            </a:r>
            <a:endParaRPr lang="en-US" altLang="zh-TW" sz="2800" dirty="0" smtClean="0"/>
          </a:p>
        </p:txBody>
      </p:sp>
      <p:sp>
        <p:nvSpPr>
          <p:cNvPr id="1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80728"/>
            <a:ext cx="7102286" cy="4968552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 bwMode="auto">
          <a:xfrm>
            <a:off x="3357291" y="1469338"/>
            <a:ext cx="792088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線接點 11"/>
          <p:cNvCxnSpPr/>
          <p:nvPr/>
        </p:nvCxnSpPr>
        <p:spPr bwMode="auto">
          <a:xfrm flipV="1">
            <a:off x="5292080" y="1456503"/>
            <a:ext cx="1008112" cy="3408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6144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1017907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LCD.c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26" y="1052736"/>
            <a:ext cx="4905375" cy="14478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68960"/>
            <a:ext cx="5495925" cy="1438275"/>
          </a:xfrm>
          <a:prstGeom prst="rect">
            <a:avLst/>
          </a:prstGeom>
        </p:spPr>
      </p:pic>
      <p:cxnSp>
        <p:nvCxnSpPr>
          <p:cNvPr id="29" name="直線接點 28"/>
          <p:cNvCxnSpPr/>
          <p:nvPr/>
        </p:nvCxnSpPr>
        <p:spPr bwMode="auto">
          <a:xfrm>
            <a:off x="1194753" y="2276872"/>
            <a:ext cx="712951" cy="0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接點 29"/>
          <p:cNvCxnSpPr/>
          <p:nvPr/>
        </p:nvCxnSpPr>
        <p:spPr bwMode="auto">
          <a:xfrm>
            <a:off x="1172981" y="4293096"/>
            <a:ext cx="712951" cy="0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769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1017907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LCD.c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86" y="1419268"/>
            <a:ext cx="6408712" cy="345949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/>
          <a:srcRect l="1251" t="41366" b="48641"/>
          <a:stretch/>
        </p:blipFill>
        <p:spPr>
          <a:xfrm>
            <a:off x="164842" y="5411866"/>
            <a:ext cx="8871654" cy="465406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 bwMode="auto">
          <a:xfrm flipV="1">
            <a:off x="4532650" y="5373216"/>
            <a:ext cx="0" cy="653478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578682"/>
              </p:ext>
            </p:extLst>
          </p:nvPr>
        </p:nvGraphicFramePr>
        <p:xfrm>
          <a:off x="7020272" y="1821285"/>
          <a:ext cx="1623832" cy="3274112"/>
        </p:xfrm>
        <a:graphic>
          <a:graphicData uri="http://schemas.openxmlformats.org/drawingml/2006/table">
            <a:tbl>
              <a:tblPr firstRow="1" bandRow="1"/>
              <a:tblGrid>
                <a:gridCol w="202979">
                  <a:extLst>
                    <a:ext uri="{9D8B030D-6E8A-4147-A177-3AD203B41FA5}">
                      <a16:colId xmlns:a16="http://schemas.microsoft.com/office/drawing/2014/main" val="2756380327"/>
                    </a:ext>
                  </a:extLst>
                </a:gridCol>
                <a:gridCol w="202979">
                  <a:extLst>
                    <a:ext uri="{9D8B030D-6E8A-4147-A177-3AD203B41FA5}">
                      <a16:colId xmlns:a16="http://schemas.microsoft.com/office/drawing/2014/main" val="2845065034"/>
                    </a:ext>
                  </a:extLst>
                </a:gridCol>
                <a:gridCol w="202979">
                  <a:extLst>
                    <a:ext uri="{9D8B030D-6E8A-4147-A177-3AD203B41FA5}">
                      <a16:colId xmlns:a16="http://schemas.microsoft.com/office/drawing/2014/main" val="2932264401"/>
                    </a:ext>
                  </a:extLst>
                </a:gridCol>
                <a:gridCol w="202979">
                  <a:extLst>
                    <a:ext uri="{9D8B030D-6E8A-4147-A177-3AD203B41FA5}">
                      <a16:colId xmlns:a16="http://schemas.microsoft.com/office/drawing/2014/main" val="2924545695"/>
                    </a:ext>
                  </a:extLst>
                </a:gridCol>
                <a:gridCol w="202979">
                  <a:extLst>
                    <a:ext uri="{9D8B030D-6E8A-4147-A177-3AD203B41FA5}">
                      <a16:colId xmlns:a16="http://schemas.microsoft.com/office/drawing/2014/main" val="1231421482"/>
                    </a:ext>
                  </a:extLst>
                </a:gridCol>
                <a:gridCol w="202979">
                  <a:extLst>
                    <a:ext uri="{9D8B030D-6E8A-4147-A177-3AD203B41FA5}">
                      <a16:colId xmlns:a16="http://schemas.microsoft.com/office/drawing/2014/main" val="2366158130"/>
                    </a:ext>
                  </a:extLst>
                </a:gridCol>
                <a:gridCol w="202979">
                  <a:extLst>
                    <a:ext uri="{9D8B030D-6E8A-4147-A177-3AD203B41FA5}">
                      <a16:colId xmlns:a16="http://schemas.microsoft.com/office/drawing/2014/main" val="1062104491"/>
                    </a:ext>
                  </a:extLst>
                </a:gridCol>
                <a:gridCol w="202979">
                  <a:extLst>
                    <a:ext uri="{9D8B030D-6E8A-4147-A177-3AD203B41FA5}">
                      <a16:colId xmlns:a16="http://schemas.microsoft.com/office/drawing/2014/main" val="3759744083"/>
                    </a:ext>
                  </a:extLst>
                </a:gridCol>
              </a:tblGrid>
              <a:tr h="1950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2415062"/>
                  </a:ext>
                </a:extLst>
              </a:tr>
              <a:tr h="1950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710189"/>
                  </a:ext>
                </a:extLst>
              </a:tr>
              <a:tr h="1950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172124"/>
                  </a:ext>
                </a:extLst>
              </a:tr>
              <a:tr h="1950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337538"/>
                  </a:ext>
                </a:extLst>
              </a:tr>
              <a:tr h="1950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zh-TW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232402"/>
                  </a:ext>
                </a:extLst>
              </a:tr>
              <a:tr h="1950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zh-TW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921877"/>
                  </a:ext>
                </a:extLst>
              </a:tr>
              <a:tr h="1950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zh-TW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294866"/>
                  </a:ext>
                </a:extLst>
              </a:tr>
              <a:tr h="1950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zh-TW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6441"/>
                  </a:ext>
                </a:extLst>
              </a:tr>
              <a:tr h="1950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9362746"/>
                  </a:ext>
                </a:extLst>
              </a:tr>
              <a:tr h="1950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872616"/>
                  </a:ext>
                </a:extLst>
              </a:tr>
              <a:tr h="1950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806447"/>
                  </a:ext>
                </a:extLst>
              </a:tr>
              <a:tr h="1950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338366"/>
                  </a:ext>
                </a:extLst>
              </a:tr>
              <a:tr h="1950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8961563"/>
                  </a:ext>
                </a:extLst>
              </a:tr>
              <a:tr h="1950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746025"/>
                  </a:ext>
                </a:extLst>
              </a:tr>
              <a:tr h="1950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743697"/>
                  </a:ext>
                </a:extLst>
              </a:tr>
              <a:tr h="1950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endParaRPr lang="zh-TW" altLang="en-US" sz="1000" dirty="0"/>
                    </a:p>
                  </a:txBody>
                  <a:tcPr marL="52231" marR="52231" marT="26116" marB="26116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387707"/>
                  </a:ext>
                </a:extLst>
              </a:tr>
            </a:tbl>
          </a:graphicData>
        </a:graphic>
      </p:graphicFrame>
      <p:sp>
        <p:nvSpPr>
          <p:cNvPr id="36" name="向右箭號 35"/>
          <p:cNvSpPr/>
          <p:nvPr/>
        </p:nvSpPr>
        <p:spPr>
          <a:xfrm>
            <a:off x="7092280" y="1536538"/>
            <a:ext cx="1399145" cy="92262"/>
          </a:xfrm>
          <a:prstGeom prst="rightArrow">
            <a:avLst/>
          </a:prstGeom>
          <a:solidFill>
            <a:srgbClr val="4F81BD"/>
          </a:solidFill>
          <a:ln w="1905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8" name="直線接點 47"/>
          <p:cNvCxnSpPr>
            <a:cxnSpLocks/>
          </p:cNvCxnSpPr>
          <p:nvPr/>
        </p:nvCxnSpPr>
        <p:spPr>
          <a:xfrm flipV="1">
            <a:off x="4860032" y="3458341"/>
            <a:ext cx="4104456" cy="19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74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1186222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Outline</a:t>
            </a:r>
            <a:endParaRPr lang="en-US" altLang="zh-TW" sz="2800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600" y="1412776"/>
            <a:ext cx="6840760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kern="0" dirty="0" smtClean="0">
                <a:solidFill>
                  <a:srgbClr val="000000"/>
                </a:solidFill>
              </a:rPr>
              <a:t>LCD  (Text)</a:t>
            </a:r>
          </a:p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kern="0" dirty="0" err="1" smtClean="0">
                <a:solidFill>
                  <a:srgbClr val="000000"/>
                </a:solidFill>
              </a:rPr>
              <a:t>LCD_Keypad</a:t>
            </a:r>
            <a:endParaRPr lang="en-US" altLang="zh-TW" sz="2000" kern="0" dirty="0" smtClean="0">
              <a:solidFill>
                <a:srgbClr val="000000"/>
              </a:solidFill>
            </a:endParaRPr>
          </a:p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kern="0" dirty="0" err="1" smtClean="0">
                <a:solidFill>
                  <a:srgbClr val="000000"/>
                </a:solidFill>
              </a:rPr>
              <a:t>LCD_Bmp</a:t>
            </a:r>
            <a:r>
              <a:rPr lang="en-US" altLang="zh-TW" sz="2000" kern="0" dirty="0" smtClean="0">
                <a:solidFill>
                  <a:srgbClr val="000000"/>
                </a:solidFill>
              </a:rPr>
              <a:t> </a:t>
            </a:r>
          </a:p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kern="0" dirty="0" err="1" smtClean="0">
                <a:solidFill>
                  <a:srgbClr val="000000"/>
                </a:solidFill>
              </a:rPr>
              <a:t>LCD_Bmp_Keypad</a:t>
            </a:r>
            <a:endParaRPr lang="en-US" altLang="zh-TW" sz="2000" kern="0" dirty="0" smtClean="0">
              <a:solidFill>
                <a:srgbClr val="000000"/>
              </a:solidFill>
            </a:endParaRPr>
          </a:p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kern="0" dirty="0">
                <a:solidFill>
                  <a:srgbClr val="000000"/>
                </a:solidFill>
              </a:rPr>
              <a:t>LCD_Graph_2D </a:t>
            </a:r>
            <a:endParaRPr lang="en-US" altLang="zh-TW" sz="2000" kern="0" dirty="0" smtClean="0">
              <a:solidFill>
                <a:srgbClr val="000000"/>
              </a:solidFill>
            </a:endParaRPr>
          </a:p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dirty="0" err="1"/>
              <a:t>LCD_Graph_PingPong</a:t>
            </a:r>
            <a:endParaRPr lang="en-US" altLang="zh-TW" sz="2000" kern="0" dirty="0" smtClean="0">
              <a:solidFill>
                <a:srgbClr val="000000"/>
              </a:solidFill>
            </a:endParaRPr>
          </a:p>
          <a:p>
            <a:pPr marL="57150" indent="0" eaLnBrk="1" hangingPunct="1">
              <a:buClr>
                <a:schemeClr val="accent2"/>
              </a:buClr>
              <a:buSzPct val="55000"/>
              <a:buNone/>
              <a:defRPr/>
            </a:pPr>
            <a:endParaRPr lang="en-US" altLang="zh-TW" sz="2000" kern="0" dirty="0" smtClean="0">
              <a:solidFill>
                <a:srgbClr val="000000"/>
              </a:solidFill>
            </a:endParaRPr>
          </a:p>
          <a:p>
            <a:pPr marL="400050" eaLnBrk="1" hangingPunct="1">
              <a:buClr>
                <a:schemeClr val="accent2"/>
              </a:buClr>
              <a:buSzPct val="55000"/>
              <a:defRPr/>
            </a:pPr>
            <a:endParaRPr lang="en-US" altLang="zh-TW" sz="1600" kern="0" dirty="0">
              <a:solidFill>
                <a:srgbClr val="000000"/>
              </a:solidFill>
            </a:endParaRPr>
          </a:p>
          <a:p>
            <a:pPr lvl="2" eaLnBrk="1" hangingPunct="1"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endParaRPr lang="en-US" altLang="zh-TW" sz="1600" kern="0" dirty="0">
              <a:solidFill>
                <a:srgbClr val="000000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39552" y="861798"/>
            <a:ext cx="442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 smtClean="0">
                <a:solidFill>
                  <a:srgbClr val="0070C0"/>
                </a:solidFill>
              </a:rPr>
              <a:t>SampleCode</a:t>
            </a:r>
            <a:r>
              <a:rPr lang="en-US" altLang="zh-TW" sz="2400" dirty="0" smtClean="0">
                <a:solidFill>
                  <a:srgbClr val="0070C0"/>
                </a:solidFill>
              </a:rPr>
              <a:t> Projects to cover: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662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702937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Generate </a:t>
            </a:r>
            <a:r>
              <a:rPr lang="en-US" altLang="zh-TW" dirty="0" smtClean="0">
                <a:latin typeface="Arial" panose="020B0604020202020204" pitchFamily="34" charset="0"/>
                <a:ea typeface="新細明體" panose="02020500000000000000" pitchFamily="18" charset="-120"/>
              </a:rPr>
              <a:t>Hex </a:t>
            </a:r>
            <a:r>
              <a:rPr lang="en-US" altLang="zh-TW" dirty="0">
                <a:latin typeface="Arial" panose="020B0604020202020204" pitchFamily="34" charset="0"/>
                <a:ea typeface="新細明體" panose="02020500000000000000" pitchFamily="18" charset="-120"/>
              </a:rPr>
              <a:t>of </a:t>
            </a:r>
            <a:r>
              <a:rPr lang="en-US" altLang="zh-TW" dirty="0" smtClean="0">
                <a:latin typeface="Arial" panose="020B0604020202020204" pitchFamily="34" charset="0"/>
                <a:ea typeface="新細明體" panose="02020500000000000000" pitchFamily="18" charset="-120"/>
              </a:rPr>
              <a:t>Bitmap</a:t>
            </a:r>
            <a:r>
              <a:rPr lang="en-US" altLang="zh-TW" dirty="0" smtClean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265068"/>
            <a:ext cx="3959456" cy="436433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05" y="764704"/>
            <a:ext cx="6315075" cy="1409700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 bwMode="auto">
          <a:xfrm>
            <a:off x="864079" y="996174"/>
            <a:ext cx="1080120" cy="28803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5968433" y="3967356"/>
            <a:ext cx="413540" cy="28803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286802" y="3212976"/>
            <a:ext cx="378114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Step 1. use </a:t>
            </a:r>
            <a:r>
              <a:rPr lang="zh-TW" altLang="en-US" sz="1400" dirty="0" smtClean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小畫家 </a:t>
            </a:r>
            <a:r>
              <a:rPr lang="en-US" altLang="zh-TW" sz="1400" dirty="0" smtClean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to draw </a:t>
            </a:r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a </a:t>
            </a:r>
            <a:r>
              <a:rPr lang="en-US" altLang="zh-TW" sz="1400" b="1" dirty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128x64 bitmap</a:t>
            </a:r>
          </a:p>
          <a:p>
            <a:pPr eaLnBrk="1" hangingPunct="1">
              <a:spcBef>
                <a:spcPts val="60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Step 2. use </a:t>
            </a:r>
            <a:r>
              <a:rPr lang="en-US" altLang="zh-TW" sz="1400" b="1" dirty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bmp2asm</a:t>
            </a:r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to convert bitmap </a:t>
            </a:r>
            <a:r>
              <a:rPr lang="en-US" altLang="zh-TW" sz="1400" dirty="0" smtClean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into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  <a:r>
              <a:rPr lang="en-US" altLang="zh-TW" sz="1400" dirty="0" smtClean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          hex</a:t>
            </a:r>
            <a:endParaRPr lang="en-US" altLang="zh-TW" sz="1400" dirty="0">
              <a:solidFill>
                <a:schemeClr val="accent2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ts val="60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Step 3. </a:t>
            </a:r>
            <a:r>
              <a:rPr lang="en-US" altLang="zh-TW" sz="1400" b="1" dirty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cut and paste hex of bitmap to </a:t>
            </a:r>
            <a:endParaRPr lang="en-US" altLang="zh-TW" sz="1400" b="1" dirty="0" smtClean="0">
              <a:solidFill>
                <a:schemeClr val="accent2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b="1" dirty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  <a:r>
              <a:rPr lang="en-US" altLang="zh-TW" sz="1400" b="1" dirty="0" smtClean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          display </a:t>
            </a:r>
            <a:r>
              <a:rPr lang="en-US" altLang="zh-TW" sz="1400" b="1" dirty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buffer </a:t>
            </a:r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in</a:t>
            </a:r>
            <a:r>
              <a:rPr lang="en-US" altLang="zh-TW" sz="1400" b="1" dirty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  <a:r>
              <a:rPr lang="en-US" altLang="zh-TW" sz="1400" dirty="0" smtClean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your program.</a:t>
            </a:r>
            <a:endParaRPr lang="zh-TW" altLang="en-US" sz="1400" dirty="0">
              <a:solidFill>
                <a:schemeClr val="accent2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07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754233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LCD_Bmp</a:t>
            </a:r>
            <a:r>
              <a:rPr lang="en-US" altLang="zh-TW" dirty="0" smtClean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65" y="764704"/>
            <a:ext cx="8352151" cy="133668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797245" y="278092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FFC000"/>
                </a:solidFill>
              </a:rPr>
              <a:t>………</a:t>
            </a:r>
            <a:endParaRPr lang="zh-TW" altLang="en-US" sz="2400" b="1" dirty="0">
              <a:solidFill>
                <a:srgbClr val="FFC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65" y="2176647"/>
            <a:ext cx="6530551" cy="19004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065872"/>
            <a:ext cx="3384376" cy="2719288"/>
          </a:xfrm>
          <a:prstGeom prst="rect">
            <a:avLst/>
          </a:prstGeom>
        </p:spPr>
      </p:pic>
      <p:cxnSp>
        <p:nvCxnSpPr>
          <p:cNvPr id="16" name="直線單箭頭接點 15"/>
          <p:cNvCxnSpPr/>
          <p:nvPr/>
        </p:nvCxnSpPr>
        <p:spPr bwMode="auto">
          <a:xfrm flipH="1">
            <a:off x="3347864" y="5425516"/>
            <a:ext cx="432048" cy="288032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4179925"/>
            <a:ext cx="3024336" cy="22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5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5" y="3743672"/>
            <a:ext cx="5334000" cy="2133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46428"/>
            <a:ext cx="7772400" cy="2133600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1017907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LCD.c</a:t>
            </a:r>
            <a:endParaRPr lang="en-US" altLang="zh-TW" sz="2800" dirty="0" smtClean="0"/>
          </a:p>
        </p:txBody>
      </p:sp>
      <p:sp>
        <p:nvSpPr>
          <p:cNvPr id="1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4" name="橢圓 3"/>
          <p:cNvSpPr/>
          <p:nvPr/>
        </p:nvSpPr>
        <p:spPr bwMode="auto">
          <a:xfrm>
            <a:off x="3103559" y="946428"/>
            <a:ext cx="288032" cy="28803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4249668" y="952447"/>
            <a:ext cx="288032" cy="28803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cxnSp>
        <p:nvCxnSpPr>
          <p:cNvPr id="11" name="直線接點 10"/>
          <p:cNvCxnSpPr/>
          <p:nvPr/>
        </p:nvCxnSpPr>
        <p:spPr bwMode="auto">
          <a:xfrm>
            <a:off x="3563888" y="4005064"/>
            <a:ext cx="792088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ular Callout 4"/>
          <p:cNvSpPr>
            <a:spLocks noChangeArrowheads="1"/>
          </p:cNvSpPr>
          <p:nvPr/>
        </p:nvSpPr>
        <p:spPr bwMode="auto">
          <a:xfrm>
            <a:off x="4824661" y="4238196"/>
            <a:ext cx="3744416" cy="342932"/>
          </a:xfrm>
          <a:prstGeom prst="wedgeRoundRectCallout">
            <a:avLst>
              <a:gd name="adj1" fmla="val -44991"/>
              <a:gd name="adj2" fmla="val 100528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Set </a:t>
            </a:r>
            <a:r>
              <a:rPr lang="en-US" altLang="zh-TW" sz="1400" dirty="0" smtClean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X coordinate and Y page to </a:t>
            </a:r>
            <a:r>
              <a:rPr lang="en-US" altLang="zh-TW" sz="1400" dirty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LCD register</a:t>
            </a:r>
            <a:endParaRPr lang="zh-TW" altLang="en-US" sz="1400" dirty="0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" name="Rounded Rectangular Callout 5"/>
          <p:cNvSpPr>
            <a:spLocks noChangeArrowheads="1"/>
          </p:cNvSpPr>
          <p:nvPr/>
        </p:nvSpPr>
        <p:spPr bwMode="auto">
          <a:xfrm>
            <a:off x="5202238" y="5373216"/>
            <a:ext cx="2989262" cy="342932"/>
          </a:xfrm>
          <a:prstGeom prst="wedgeRoundRectCallout">
            <a:avLst>
              <a:gd name="adj1" fmla="val -43117"/>
              <a:gd name="adj2" fmla="val -88387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 smtClean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Display Data </a:t>
            </a:r>
            <a:r>
              <a:rPr lang="en-US" altLang="zh-TW" sz="1400" dirty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write to LCD</a:t>
            </a:r>
            <a:endParaRPr lang="zh-TW" altLang="en-US" sz="1400" dirty="0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61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358292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Whole Bitmap Display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26554"/>
            <a:ext cx="6962775" cy="52387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 bwMode="auto">
          <a:xfrm>
            <a:off x="2374052" y="1230434"/>
            <a:ext cx="216024" cy="10081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2383479" y="2304535"/>
            <a:ext cx="216024" cy="10081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2374052" y="3375228"/>
            <a:ext cx="216024" cy="10081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374052" y="5056285"/>
            <a:ext cx="216024" cy="10081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2573587" y="1230434"/>
            <a:ext cx="216024" cy="10081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2574630" y="2301127"/>
            <a:ext cx="216024" cy="10081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583014" y="3375228"/>
            <a:ext cx="206597" cy="10081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583014" y="5056285"/>
            <a:ext cx="206597" cy="10081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2962755" y="2430269"/>
            <a:ext cx="206597" cy="113106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8124707" y="3570144"/>
            <a:ext cx="216024" cy="144016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8070156" y="1497760"/>
            <a:ext cx="216024" cy="10081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696115" y="3769295"/>
            <a:ext cx="1180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</a:t>
            </a:r>
            <a:r>
              <a:rPr lang="en-US" altLang="zh-TW" sz="1400" dirty="0" smtClean="0">
                <a:solidFill>
                  <a:schemeClr val="tx1"/>
                </a:solidFill>
              </a:rPr>
              <a:t>ixel at (3,9)</a:t>
            </a:r>
          </a:p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(</a:t>
            </a:r>
            <a:r>
              <a:rPr lang="en-US" altLang="zh-TW" sz="1400" dirty="0" err="1" smtClean="0">
                <a:solidFill>
                  <a:schemeClr val="tx1"/>
                </a:solidFill>
              </a:rPr>
              <a:t>draw_Pixel</a:t>
            </a:r>
            <a:r>
              <a:rPr lang="en-US" altLang="zh-TW" sz="1400" dirty="0" smtClean="0">
                <a:solidFill>
                  <a:schemeClr val="tx1"/>
                </a:solidFill>
              </a:rPr>
              <a:t>)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7588664" y="2576342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a</a:t>
            </a:r>
            <a:r>
              <a:rPr lang="en-US" altLang="zh-TW" sz="1400" dirty="0" smtClean="0">
                <a:solidFill>
                  <a:schemeClr val="tx1"/>
                </a:solidFill>
              </a:rPr>
              <a:t> byte data at x</a:t>
            </a:r>
            <a:r>
              <a:rPr lang="en-US" altLang="zh-TW" sz="1400" baseline="-25000" dirty="0" smtClean="0">
                <a:solidFill>
                  <a:schemeClr val="tx1"/>
                </a:solidFill>
              </a:rPr>
              <a:t>i</a:t>
            </a:r>
          </a:p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(</a:t>
            </a:r>
            <a:r>
              <a:rPr lang="en-US" altLang="zh-TW" sz="1400" dirty="0" err="1">
                <a:solidFill>
                  <a:schemeClr val="tx1"/>
                </a:solidFill>
              </a:rPr>
              <a:t>d</a:t>
            </a:r>
            <a:r>
              <a:rPr lang="en-US" altLang="zh-TW" sz="1400" dirty="0" err="1" smtClean="0">
                <a:solidFill>
                  <a:schemeClr val="tx1"/>
                </a:solidFill>
              </a:rPr>
              <a:t>raw_LCD</a:t>
            </a:r>
            <a:r>
              <a:rPr lang="en-US" altLang="zh-TW" sz="1400" dirty="0" smtClean="0">
                <a:solidFill>
                  <a:schemeClr val="tx1"/>
                </a:solidFill>
              </a:rPr>
              <a:t>)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2311184" y="857702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</a:rPr>
              <a:t>x</a:t>
            </a:r>
            <a:r>
              <a:rPr lang="en-US" altLang="zh-TW" sz="1400" baseline="-25000" dirty="0" smtClean="0">
                <a:solidFill>
                  <a:schemeClr val="tx1"/>
                </a:solidFill>
              </a:rPr>
              <a:t>0</a:t>
            </a:r>
            <a:endParaRPr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520146" y="860522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</a:rPr>
              <a:t>x</a:t>
            </a:r>
            <a:r>
              <a:rPr lang="en-US" altLang="zh-TW" sz="1400" baseline="-25000" dirty="0" smtClean="0">
                <a:solidFill>
                  <a:schemeClr val="tx1"/>
                </a:solidFill>
              </a:rPr>
              <a:t>1</a:t>
            </a:r>
            <a:endParaRPr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6958099" y="857703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</a:rPr>
              <a:t>x</a:t>
            </a:r>
            <a:r>
              <a:rPr lang="en-US" altLang="zh-TW" sz="1400" baseline="-25000" dirty="0" smtClean="0">
                <a:solidFill>
                  <a:schemeClr val="tx1"/>
                </a:solidFill>
              </a:rPr>
              <a:t>127</a:t>
            </a:r>
            <a:endParaRPr lang="zh-TW" altLang="en-US" sz="1400" baseline="-25000" dirty="0">
              <a:solidFill>
                <a:schemeClr val="tx1"/>
              </a:solidFill>
            </a:endParaRPr>
          </a:p>
        </p:txBody>
      </p:sp>
      <p:cxnSp>
        <p:nvCxnSpPr>
          <p:cNvPr id="45" name="直線單箭頭接點 44"/>
          <p:cNvCxnSpPr/>
          <p:nvPr/>
        </p:nvCxnSpPr>
        <p:spPr bwMode="auto">
          <a:xfrm>
            <a:off x="2987824" y="1052736"/>
            <a:ext cx="526482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9142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23" grpId="0" animBg="1"/>
      <p:bldP spid="38" grpId="0" animBg="1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3429000"/>
            <a:ext cx="4905375" cy="3228975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038239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LCD_Bmp_Keypad</a:t>
            </a:r>
            <a:r>
              <a:rPr lang="en-US" altLang="zh-TW" dirty="0" smtClean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7" y="764704"/>
            <a:ext cx="8496944" cy="2615892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 bwMode="auto">
          <a:xfrm flipH="1">
            <a:off x="5076056" y="6001816"/>
            <a:ext cx="432048" cy="379512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652" y="3427969"/>
            <a:ext cx="3031819" cy="2421735"/>
          </a:xfrm>
          <a:prstGeom prst="rect">
            <a:avLst/>
          </a:prstGeom>
        </p:spPr>
      </p:pic>
      <p:sp>
        <p:nvSpPr>
          <p:cNvPr id="10" name="四角星形 9"/>
          <p:cNvSpPr/>
          <p:nvPr/>
        </p:nvSpPr>
        <p:spPr>
          <a:xfrm>
            <a:off x="7088537" y="2204864"/>
            <a:ext cx="432048" cy="432048"/>
          </a:xfrm>
          <a:prstGeom prst="star4">
            <a:avLst/>
          </a:prstGeom>
          <a:solidFill>
            <a:schemeClr val="tx2"/>
          </a:solidFill>
          <a:ln w="19050" cap="rnd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07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1017907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LCD.c</a:t>
            </a:r>
            <a:endParaRPr lang="en-US" altLang="zh-TW" sz="2800" dirty="0" smtClean="0"/>
          </a:p>
        </p:txBody>
      </p:sp>
      <p:sp>
        <p:nvSpPr>
          <p:cNvPr id="1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36712"/>
            <a:ext cx="8077200" cy="4095750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 bwMode="auto">
          <a:xfrm>
            <a:off x="5608393" y="3404745"/>
            <a:ext cx="288032" cy="268560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940152" y="3410764"/>
            <a:ext cx="288032" cy="268560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53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294172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16x16 Bitmap Display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26554"/>
            <a:ext cx="6962775" cy="52387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 bwMode="auto">
          <a:xfrm>
            <a:off x="2374052" y="1230434"/>
            <a:ext cx="216024" cy="10081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2383479" y="2304535"/>
            <a:ext cx="216024" cy="10081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2796673" y="1234460"/>
            <a:ext cx="153443" cy="10081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5310934" y="2292318"/>
            <a:ext cx="216024" cy="10081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2573587" y="1230434"/>
            <a:ext cx="216024" cy="10081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2574630" y="2301127"/>
            <a:ext cx="216024" cy="10081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962744" y="1236712"/>
            <a:ext cx="175115" cy="10081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5310934" y="1231052"/>
            <a:ext cx="206597" cy="10081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617329" y="2288986"/>
            <a:ext cx="154471" cy="113048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8070156" y="1497760"/>
            <a:ext cx="216024" cy="10081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621575" y="3769295"/>
            <a:ext cx="1329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</a:t>
            </a:r>
            <a:r>
              <a:rPr lang="en-US" altLang="zh-TW" sz="1400" dirty="0" smtClean="0">
                <a:solidFill>
                  <a:schemeClr val="tx1"/>
                </a:solidFill>
              </a:rPr>
              <a:t>ixel at (</a:t>
            </a:r>
            <a:r>
              <a:rPr lang="en-US" altLang="zh-TW" sz="1400" dirty="0" err="1" smtClean="0">
                <a:solidFill>
                  <a:schemeClr val="tx1"/>
                </a:solidFill>
              </a:rPr>
              <a:t>kx,ky</a:t>
            </a:r>
            <a:r>
              <a:rPr lang="en-US" altLang="zh-TW" sz="14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(</a:t>
            </a:r>
            <a:r>
              <a:rPr lang="en-US" altLang="zh-TW" sz="1400" dirty="0" err="1" smtClean="0">
                <a:solidFill>
                  <a:schemeClr val="tx1"/>
                </a:solidFill>
              </a:rPr>
              <a:t>draw_Pixel</a:t>
            </a:r>
            <a:r>
              <a:rPr lang="en-US" altLang="zh-TW" sz="1400" dirty="0">
                <a:solidFill>
                  <a:schemeClr val="tx1"/>
                </a:solidFill>
              </a:rPr>
              <a:t>)</a:t>
            </a:r>
            <a:endParaRPr lang="en-US" altLang="zh-TW" sz="1400" dirty="0" smtClean="0">
              <a:solidFill>
                <a:schemeClr val="tx1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7482866" y="2576342"/>
            <a:ext cx="1646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a</a:t>
            </a:r>
            <a:r>
              <a:rPr lang="en-US" altLang="zh-TW" sz="1400" dirty="0" smtClean="0">
                <a:solidFill>
                  <a:schemeClr val="tx1"/>
                </a:solidFill>
              </a:rPr>
              <a:t> byte data at t</a:t>
            </a:r>
            <a:endParaRPr lang="en-US" altLang="zh-TW" sz="1400" baseline="-25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(draw_Bmp16x16)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590594" y="960983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tx1"/>
                </a:solidFill>
              </a:rPr>
              <a:t>t</a:t>
            </a:r>
            <a:endParaRPr lang="zh-TW" altLang="en-US" sz="1400" baseline="-25000" dirty="0">
              <a:solidFill>
                <a:schemeClr val="tx1"/>
              </a:solidFill>
            </a:endParaRPr>
          </a:p>
        </p:txBody>
      </p:sp>
      <p:cxnSp>
        <p:nvCxnSpPr>
          <p:cNvPr id="4" name="直線單箭頭接點 3"/>
          <p:cNvCxnSpPr/>
          <p:nvPr/>
        </p:nvCxnSpPr>
        <p:spPr bwMode="auto">
          <a:xfrm>
            <a:off x="3325438" y="1628800"/>
            <a:ext cx="526482" cy="0"/>
          </a:xfrm>
          <a:prstGeom prst="straightConnector1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單箭頭接點 23"/>
          <p:cNvCxnSpPr/>
          <p:nvPr/>
        </p:nvCxnSpPr>
        <p:spPr bwMode="auto">
          <a:xfrm>
            <a:off x="3325438" y="2708920"/>
            <a:ext cx="526482" cy="0"/>
          </a:xfrm>
          <a:prstGeom prst="straightConnector1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矩形 5"/>
          <p:cNvSpPr/>
          <p:nvPr/>
        </p:nvSpPr>
        <p:spPr bwMode="auto">
          <a:xfrm>
            <a:off x="2339752" y="1206632"/>
            <a:ext cx="3206060" cy="212146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467089" y="8373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 x 16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 bwMode="auto">
          <a:xfrm>
            <a:off x="8100392" y="3501008"/>
            <a:ext cx="216024" cy="144016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618357" y="2422532"/>
            <a:ext cx="154471" cy="113048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618357" y="2555477"/>
            <a:ext cx="154471" cy="113048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2618357" y="2690066"/>
            <a:ext cx="154471" cy="113048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2618357" y="2830750"/>
            <a:ext cx="154471" cy="113048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2618357" y="2955912"/>
            <a:ext cx="154471" cy="113048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2618357" y="3078387"/>
            <a:ext cx="154471" cy="113048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2617329" y="3227187"/>
            <a:ext cx="172282" cy="57797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 bwMode="auto">
          <a:xfrm rot="5400000">
            <a:off x="2705729" y="2756137"/>
            <a:ext cx="526482" cy="0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7216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7" grpId="0"/>
      <p:bldP spid="28" grpId="0" animBg="1"/>
      <p:bldP spid="29" grpId="0" animBg="1"/>
      <p:bldP spid="40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062557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LCD_Bmp_Keypad</a:t>
            </a:r>
            <a:r>
              <a:rPr lang="en-US" altLang="zh-TW" dirty="0" smtClean="0"/>
              <a:t> (cont.)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67" y="836712"/>
            <a:ext cx="7072461" cy="593886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178399" y="2924944"/>
            <a:ext cx="2691857" cy="2177532"/>
            <a:chOff x="6178399" y="2924944"/>
            <a:chExt cx="2691857" cy="2177532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399" y="2924944"/>
              <a:ext cx="2691857" cy="2177532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7955118" y="4405633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b="1" dirty="0" smtClean="0">
                  <a:solidFill>
                    <a:srgbClr val="FFFF00"/>
                  </a:solidFill>
                </a:rPr>
                <a:t>1</a:t>
              </a:r>
              <a:endParaRPr lang="zh-TW" altLang="en-US" sz="11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8205838" y="4407616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b="1" dirty="0" smtClean="0">
                  <a:solidFill>
                    <a:srgbClr val="FFFF00"/>
                  </a:solidFill>
                </a:rPr>
                <a:t>2</a:t>
              </a:r>
              <a:endParaRPr lang="zh-TW" altLang="en-US" sz="11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8451642" y="4404432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b="1" dirty="0" smtClean="0">
                  <a:solidFill>
                    <a:srgbClr val="FFFF00"/>
                  </a:solidFill>
                </a:rPr>
                <a:t>3</a:t>
              </a:r>
              <a:endParaRPr lang="zh-TW" altLang="en-US" sz="11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969870" y="4611825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b="1" dirty="0" smtClean="0">
                  <a:solidFill>
                    <a:srgbClr val="FFFF00"/>
                  </a:solidFill>
                </a:rPr>
                <a:t>4</a:t>
              </a:r>
              <a:endParaRPr lang="zh-TW" altLang="en-US" sz="11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8220590" y="4613808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b="1" dirty="0" smtClean="0">
                  <a:solidFill>
                    <a:srgbClr val="FFFF00"/>
                  </a:solidFill>
                </a:rPr>
                <a:t>5</a:t>
              </a:r>
              <a:endParaRPr lang="zh-TW" altLang="en-US" sz="1100" b="1" dirty="0">
                <a:solidFill>
                  <a:srgbClr val="FFFF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8466394" y="4610624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b="1" dirty="0" smtClean="0">
                  <a:solidFill>
                    <a:srgbClr val="FFFF00"/>
                  </a:solidFill>
                </a:rPr>
                <a:t>6</a:t>
              </a:r>
              <a:endParaRPr lang="zh-TW" altLang="en-US" sz="11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979702" y="4831423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b="1" dirty="0" smtClean="0">
                  <a:solidFill>
                    <a:srgbClr val="FFFF00"/>
                  </a:solidFill>
                </a:rPr>
                <a:t>7</a:t>
              </a:r>
              <a:endParaRPr lang="zh-TW" altLang="en-US" sz="1100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8230422" y="4833406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b="1" dirty="0" smtClean="0">
                  <a:solidFill>
                    <a:srgbClr val="FFFF00"/>
                  </a:solidFill>
                </a:rPr>
                <a:t>8</a:t>
              </a:r>
              <a:endParaRPr lang="zh-TW" altLang="en-US" sz="1100" b="1" dirty="0">
                <a:solidFill>
                  <a:srgbClr val="FFFF00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8476226" y="4830222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b="1" dirty="0" smtClean="0">
                  <a:solidFill>
                    <a:srgbClr val="FFFF00"/>
                  </a:solidFill>
                </a:rPr>
                <a:t>9</a:t>
              </a:r>
              <a:endParaRPr lang="zh-TW" altLang="en-US" sz="11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0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169137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Animation flow chart</a:t>
            </a:r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5" name="Rounded Rectangle 2"/>
          <p:cNvSpPr>
            <a:spLocks noChangeArrowheads="1"/>
          </p:cNvSpPr>
          <p:nvPr/>
        </p:nvSpPr>
        <p:spPr bwMode="auto">
          <a:xfrm>
            <a:off x="2843808" y="1196752"/>
            <a:ext cx="3168650" cy="78581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latin typeface="Arial" panose="020B0604020202020204" pitchFamily="34" charset="0"/>
                <a:ea typeface="新細明體" panose="02020500000000000000" pitchFamily="18" charset="-120"/>
              </a:rPr>
              <a:t>Draw Object/Bitmap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latin typeface="Arial" panose="020B0604020202020204" pitchFamily="34" charset="0"/>
                <a:ea typeface="新細明體" panose="02020500000000000000" pitchFamily="18" charset="-120"/>
              </a:rPr>
              <a:t>on LCD Display</a:t>
            </a:r>
          </a:p>
        </p:txBody>
      </p:sp>
      <p:sp>
        <p:nvSpPr>
          <p:cNvPr id="7" name="Rounded Rectangle 10"/>
          <p:cNvSpPr>
            <a:spLocks noChangeArrowheads="1"/>
          </p:cNvSpPr>
          <p:nvPr/>
        </p:nvSpPr>
        <p:spPr bwMode="auto">
          <a:xfrm>
            <a:off x="2877145" y="2315939"/>
            <a:ext cx="3116263" cy="44608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latin typeface="Arial" panose="020B0604020202020204" pitchFamily="34" charset="0"/>
                <a:ea typeface="新細明體" panose="02020500000000000000" pitchFamily="18" charset="-120"/>
              </a:rPr>
              <a:t>Delay for Vision</a:t>
            </a: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" name="Rounded Rectangle 11"/>
          <p:cNvSpPr>
            <a:spLocks noChangeArrowheads="1"/>
          </p:cNvSpPr>
          <p:nvPr/>
        </p:nvSpPr>
        <p:spPr bwMode="auto">
          <a:xfrm>
            <a:off x="2877145" y="3128739"/>
            <a:ext cx="3025775" cy="78422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latin typeface="Arial" panose="020B0604020202020204" pitchFamily="34" charset="0"/>
                <a:ea typeface="新細明體" panose="02020500000000000000" pitchFamily="18" charset="-120"/>
              </a:rPr>
              <a:t>Erase Object/Bitmap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latin typeface="Arial" panose="020B0604020202020204" pitchFamily="34" charset="0"/>
                <a:ea typeface="新細明體" panose="02020500000000000000" pitchFamily="18" charset="-120"/>
              </a:rPr>
              <a:t>from LCD Display</a:t>
            </a: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" name="Down Arrow 1"/>
          <p:cNvSpPr>
            <a:spLocks noChangeArrowheads="1"/>
          </p:cNvSpPr>
          <p:nvPr/>
        </p:nvSpPr>
        <p:spPr bwMode="auto">
          <a:xfrm>
            <a:off x="4067770" y="1982564"/>
            <a:ext cx="611188" cy="33337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1" name="Down Arrow 17"/>
          <p:cNvSpPr>
            <a:spLocks noChangeArrowheads="1"/>
          </p:cNvSpPr>
          <p:nvPr/>
        </p:nvSpPr>
        <p:spPr bwMode="auto">
          <a:xfrm>
            <a:off x="4067770" y="2793777"/>
            <a:ext cx="611188" cy="33496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2932708" y="5098827"/>
            <a:ext cx="3025775" cy="78581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latin typeface="Arial" panose="020B0604020202020204" pitchFamily="34" charset="0"/>
                <a:ea typeface="新細明體" panose="02020500000000000000" pitchFamily="18" charset="-120"/>
              </a:rPr>
              <a:t>X, Y  increment/decrement</a:t>
            </a: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" name="Down Arrow 19"/>
          <p:cNvSpPr>
            <a:spLocks noChangeArrowheads="1"/>
          </p:cNvSpPr>
          <p:nvPr/>
        </p:nvSpPr>
        <p:spPr bwMode="auto">
          <a:xfrm>
            <a:off x="4105870" y="3946302"/>
            <a:ext cx="611188" cy="33337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4" name="Down Arrow 20"/>
          <p:cNvSpPr>
            <a:spLocks noChangeArrowheads="1"/>
          </p:cNvSpPr>
          <p:nvPr/>
        </p:nvSpPr>
        <p:spPr bwMode="auto">
          <a:xfrm>
            <a:off x="4129683" y="4738464"/>
            <a:ext cx="612775" cy="33337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5" name="Rounded Rectangle 11"/>
          <p:cNvSpPr>
            <a:spLocks noChangeArrowheads="1"/>
          </p:cNvSpPr>
          <p:nvPr/>
        </p:nvSpPr>
        <p:spPr bwMode="auto">
          <a:xfrm>
            <a:off x="2877145" y="4292377"/>
            <a:ext cx="3025775" cy="44608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latin typeface="Arial" panose="020B0604020202020204" pitchFamily="34" charset="0"/>
                <a:ea typeface="新細明體" panose="02020500000000000000" pitchFamily="18" charset="-120"/>
              </a:rPr>
              <a:t>Check Boundary</a:t>
            </a: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6" name="Down Arrow 25"/>
          <p:cNvSpPr>
            <a:spLocks noChangeArrowheads="1"/>
          </p:cNvSpPr>
          <p:nvPr/>
        </p:nvSpPr>
        <p:spPr bwMode="auto">
          <a:xfrm rot="16200000">
            <a:off x="2438996" y="1326926"/>
            <a:ext cx="304800" cy="504825"/>
          </a:xfrm>
          <a:prstGeom prst="downArrow">
            <a:avLst>
              <a:gd name="adj1" fmla="val 50000"/>
              <a:gd name="adj2" fmla="val 50278"/>
            </a:avLst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2267545" y="1490439"/>
            <a:ext cx="198438" cy="38957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2267545" y="5386164"/>
            <a:ext cx="665163" cy="1444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0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095125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Draw Objects</a:t>
            </a:r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27584" y="1484784"/>
            <a:ext cx="7200900" cy="4392612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118428" y="3980334"/>
            <a:ext cx="4619214" cy="806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dirty="0" err="1">
                <a:latin typeface="Arial" panose="020B0604020202020204" pitchFamily="34" charset="0"/>
                <a:ea typeface="新細明體" panose="02020500000000000000" pitchFamily="18" charset="-120"/>
              </a:rPr>
              <a:t>draw_Circle</a:t>
            </a:r>
            <a:r>
              <a:rPr lang="en-US" altLang="zh-TW" sz="1600" dirty="0">
                <a:latin typeface="Arial" panose="020B0604020202020204" pitchFamily="34" charset="0"/>
                <a:ea typeface="新細明體" panose="02020500000000000000" pitchFamily="18" charset="-120"/>
              </a:rPr>
              <a:t>(x, y, r, </a:t>
            </a:r>
            <a:r>
              <a:rPr lang="en-US" altLang="zh-TW" sz="1600" b="1" dirty="0" err="1">
                <a:latin typeface="Arial" panose="020B0604020202020204" pitchFamily="34" charset="0"/>
                <a:ea typeface="新細明體" panose="02020500000000000000" pitchFamily="18" charset="-120"/>
              </a:rPr>
              <a:t>fgColor</a:t>
            </a:r>
            <a:r>
              <a:rPr lang="en-US" altLang="zh-TW" sz="1600" dirty="0">
                <a:latin typeface="Arial" panose="020B0604020202020204" pitchFamily="34" charset="0"/>
                <a:ea typeface="新細明體" panose="02020500000000000000" pitchFamily="18" charset="-120"/>
              </a:rPr>
              <a:t>, </a:t>
            </a:r>
            <a:r>
              <a:rPr lang="en-US" altLang="zh-TW" sz="1600" dirty="0" err="1">
                <a:latin typeface="Arial" panose="020B0604020202020204" pitchFamily="34" charset="0"/>
                <a:ea typeface="新細明體" panose="02020500000000000000" pitchFamily="18" charset="-120"/>
              </a:rPr>
              <a:t>bgColor</a:t>
            </a:r>
            <a:r>
              <a:rPr lang="en-US" altLang="zh-TW" sz="1600" dirty="0">
                <a:latin typeface="Arial" panose="020B0604020202020204" pitchFamily="34" charset="0"/>
                <a:ea typeface="新細明體" panose="02020500000000000000" pitchFamily="18" charset="-120"/>
              </a:rPr>
              <a:t>);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dirty="0">
                <a:latin typeface="Arial" panose="020B0604020202020204" pitchFamily="34" charset="0"/>
                <a:ea typeface="新細明體" panose="02020500000000000000" pitchFamily="18" charset="-120"/>
              </a:rPr>
              <a:t>Or 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 typeface="Times New Roman" panose="02020603050405020304" pitchFamily="18" charset="0"/>
              <a:buNone/>
            </a:pPr>
            <a:r>
              <a:rPr lang="en-US" altLang="zh-TW" sz="1600" dirty="0" smtClean="0">
                <a:latin typeface="Arial" panose="020B0604020202020204" pitchFamily="34" charset="0"/>
                <a:ea typeface="新細明體" panose="02020500000000000000" pitchFamily="18" charset="-120"/>
              </a:rPr>
              <a:t>draw_Bmp16x16(x</a:t>
            </a:r>
            <a:r>
              <a:rPr lang="en-US" altLang="zh-TW" sz="1600" dirty="0">
                <a:latin typeface="Arial" panose="020B0604020202020204" pitchFamily="34" charset="0"/>
                <a:ea typeface="新細明體" panose="02020500000000000000" pitchFamily="18" charset="-120"/>
              </a:rPr>
              <a:t>, y, </a:t>
            </a:r>
            <a:r>
              <a:rPr lang="en-US" altLang="zh-TW" sz="1600" b="1" dirty="0" err="1">
                <a:latin typeface="Arial" panose="020B0604020202020204" pitchFamily="34" charset="0"/>
                <a:ea typeface="新細明體" panose="02020500000000000000" pitchFamily="18" charset="-120"/>
              </a:rPr>
              <a:t>fgColor</a:t>
            </a:r>
            <a:r>
              <a:rPr lang="en-US" altLang="zh-TW" sz="1600" dirty="0">
                <a:latin typeface="Arial" panose="020B0604020202020204" pitchFamily="34" charset="0"/>
                <a:ea typeface="新細明體" panose="02020500000000000000" pitchFamily="18" charset="-120"/>
              </a:rPr>
              <a:t>, </a:t>
            </a:r>
            <a:r>
              <a:rPr lang="en-US" altLang="zh-TW" sz="1600" dirty="0" err="1">
                <a:latin typeface="Arial" panose="020B0604020202020204" pitchFamily="34" charset="0"/>
                <a:ea typeface="新細明體" panose="02020500000000000000" pitchFamily="18" charset="-120"/>
              </a:rPr>
              <a:t>bgColor</a:t>
            </a:r>
            <a:r>
              <a:rPr lang="en-US" altLang="zh-TW" sz="1600" dirty="0">
                <a:latin typeface="Arial" panose="020B0604020202020204" pitchFamily="34" charset="0"/>
                <a:ea typeface="新細明體" panose="02020500000000000000" pitchFamily="18" charset="-120"/>
              </a:rPr>
              <a:t>, bitmap);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717167" y="931893"/>
            <a:ext cx="5106987" cy="400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i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Draw a circle at 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x,y</a:t>
            </a:r>
            <a:r>
              <a:rPr lang="en-US" altLang="zh-TW" sz="2000" i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using foreground color</a:t>
            </a:r>
            <a:endParaRPr lang="zh-TW" altLang="en-US" sz="2000" i="1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" name="Oval 3"/>
          <p:cNvSpPr>
            <a:spLocks noChangeArrowheads="1"/>
          </p:cNvSpPr>
          <p:nvPr/>
        </p:nvSpPr>
        <p:spPr bwMode="auto">
          <a:xfrm>
            <a:off x="3996235" y="3140969"/>
            <a:ext cx="575766" cy="540916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456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691442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Pins </a:t>
            </a:r>
            <a:r>
              <a:rPr lang="en-US" altLang="zh-TW" dirty="0"/>
              <a:t>to drive </a:t>
            </a:r>
            <a:r>
              <a:rPr lang="en-US" altLang="zh-TW" dirty="0" smtClean="0"/>
              <a:t>LCD</a:t>
            </a:r>
            <a:endParaRPr lang="en-US" altLang="zh-TW" sz="2800" dirty="0" smtClean="0"/>
          </a:p>
        </p:txBody>
      </p:sp>
      <p:sp>
        <p:nvSpPr>
          <p:cNvPr id="9" name="矩形 8"/>
          <p:cNvSpPr/>
          <p:nvPr/>
        </p:nvSpPr>
        <p:spPr>
          <a:xfrm>
            <a:off x="477824" y="829151"/>
            <a:ext cx="3285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600" dirty="0" smtClean="0">
                <a:solidFill>
                  <a:srgbClr val="000000"/>
                </a:solidFill>
              </a:rPr>
              <a:t>GPD8-GPD11 </a:t>
            </a:r>
            <a:r>
              <a:rPr lang="en-US" altLang="zh-TW" sz="1600" dirty="0">
                <a:solidFill>
                  <a:srgbClr val="000000"/>
                </a:solidFill>
              </a:rPr>
              <a:t>to control </a:t>
            </a:r>
            <a:r>
              <a:rPr lang="en-US" altLang="zh-TW" sz="1600" dirty="0" smtClean="0">
                <a:solidFill>
                  <a:srgbClr val="000000"/>
                </a:solidFill>
              </a:rPr>
              <a:t>LCD </a:t>
            </a:r>
            <a:endParaRPr lang="zh-TW" altLang="en-US" sz="1600" dirty="0"/>
          </a:p>
        </p:txBody>
      </p:sp>
      <p:sp>
        <p:nvSpPr>
          <p:cNvPr id="10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697295"/>
            <a:ext cx="4701195" cy="297206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67705"/>
            <a:ext cx="5894376" cy="249689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803" y="4071538"/>
            <a:ext cx="32004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436564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Display Objects</a:t>
            </a:r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27584" y="1484784"/>
            <a:ext cx="7200900" cy="4392612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717167" y="931893"/>
            <a:ext cx="5106987" cy="400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Delay for Vision (</a:t>
            </a:r>
            <a:r>
              <a:rPr lang="zh-TW" altLang="en-US" sz="20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視覺暫留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)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3011670" y="3933056"/>
            <a:ext cx="2806700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dirty="0" err="1">
                <a:latin typeface="Arial" panose="020B0604020202020204" pitchFamily="34" charset="0"/>
                <a:ea typeface="新細明體" panose="02020500000000000000" pitchFamily="18" charset="-120"/>
              </a:rPr>
              <a:t>CLK_SysTickDelay</a:t>
            </a:r>
            <a:r>
              <a:rPr lang="en-US" altLang="zh-TW" sz="1600" dirty="0">
                <a:latin typeface="Arial" panose="020B0604020202020204" pitchFamily="34" charset="0"/>
                <a:ea typeface="新細明體" panose="02020500000000000000" pitchFamily="18" charset="-120"/>
              </a:rPr>
              <a:t>(100000);</a:t>
            </a:r>
            <a:endParaRPr lang="zh-TW" altLang="en-US" sz="1600" dirty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1" name="Oval 3"/>
          <p:cNvSpPr>
            <a:spLocks noChangeArrowheads="1"/>
          </p:cNvSpPr>
          <p:nvPr/>
        </p:nvSpPr>
        <p:spPr bwMode="auto">
          <a:xfrm>
            <a:off x="3996235" y="3140969"/>
            <a:ext cx="575766" cy="540916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33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181687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Erase Objects</a:t>
            </a:r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27584" y="1484784"/>
            <a:ext cx="7200900" cy="4392612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3996235" y="3140969"/>
            <a:ext cx="575766" cy="540916"/>
          </a:xfrm>
          <a:prstGeom prst="ellipse">
            <a:avLst/>
          </a:prstGeom>
          <a:noFill/>
          <a:ln w="19050" algn="ctr">
            <a:solidFill>
              <a:schemeClr val="bg2">
                <a:lumMod val="40000"/>
                <a:lumOff val="6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090375" y="3980334"/>
            <a:ext cx="4675319" cy="806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dirty="0" err="1">
                <a:latin typeface="Arial" panose="020B0604020202020204" pitchFamily="34" charset="0"/>
                <a:ea typeface="新細明體" panose="02020500000000000000" pitchFamily="18" charset="-120"/>
              </a:rPr>
              <a:t>draw_Circle</a:t>
            </a:r>
            <a:r>
              <a:rPr lang="en-US" altLang="zh-TW" sz="1600" dirty="0">
                <a:latin typeface="Arial" panose="020B0604020202020204" pitchFamily="34" charset="0"/>
                <a:ea typeface="新細明體" panose="02020500000000000000" pitchFamily="18" charset="-120"/>
              </a:rPr>
              <a:t>(x, y, r, </a:t>
            </a:r>
            <a:r>
              <a:rPr lang="en-US" altLang="zh-TW" sz="1600" b="1" dirty="0" err="1" smtClean="0">
                <a:latin typeface="Arial" panose="020B0604020202020204" pitchFamily="34" charset="0"/>
                <a:ea typeface="新細明體" panose="02020500000000000000" pitchFamily="18" charset="-120"/>
              </a:rPr>
              <a:t>bgColor</a:t>
            </a:r>
            <a:r>
              <a:rPr lang="en-US" altLang="zh-TW" sz="1600" dirty="0">
                <a:latin typeface="Arial" panose="020B0604020202020204" pitchFamily="34" charset="0"/>
                <a:ea typeface="新細明體" panose="02020500000000000000" pitchFamily="18" charset="-120"/>
              </a:rPr>
              <a:t>, </a:t>
            </a:r>
            <a:r>
              <a:rPr lang="en-US" altLang="zh-TW" sz="1600" dirty="0" err="1">
                <a:latin typeface="Arial" panose="020B0604020202020204" pitchFamily="34" charset="0"/>
                <a:ea typeface="新細明體" panose="02020500000000000000" pitchFamily="18" charset="-120"/>
              </a:rPr>
              <a:t>bgColor</a:t>
            </a:r>
            <a:r>
              <a:rPr lang="en-US" altLang="zh-TW" sz="1600" dirty="0">
                <a:latin typeface="Arial" panose="020B0604020202020204" pitchFamily="34" charset="0"/>
                <a:ea typeface="新細明體" panose="02020500000000000000" pitchFamily="18" charset="-120"/>
              </a:rPr>
              <a:t>);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dirty="0">
                <a:latin typeface="Arial" panose="020B0604020202020204" pitchFamily="34" charset="0"/>
                <a:ea typeface="新細明體" panose="02020500000000000000" pitchFamily="18" charset="-120"/>
              </a:rPr>
              <a:t>Or 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 typeface="Times New Roman" panose="02020603050405020304" pitchFamily="18" charset="0"/>
              <a:buNone/>
            </a:pPr>
            <a:r>
              <a:rPr lang="en-US" altLang="zh-TW" sz="1600" dirty="0" smtClean="0">
                <a:latin typeface="Arial" panose="020B0604020202020204" pitchFamily="34" charset="0"/>
                <a:ea typeface="新細明體" panose="02020500000000000000" pitchFamily="18" charset="-120"/>
              </a:rPr>
              <a:t>draw_Bmp16x16(x</a:t>
            </a:r>
            <a:r>
              <a:rPr lang="en-US" altLang="zh-TW" sz="1600" dirty="0">
                <a:latin typeface="Arial" panose="020B0604020202020204" pitchFamily="34" charset="0"/>
                <a:ea typeface="新細明體" panose="02020500000000000000" pitchFamily="18" charset="-120"/>
              </a:rPr>
              <a:t>, y, </a:t>
            </a:r>
            <a:r>
              <a:rPr lang="en-US" altLang="zh-TW" sz="1600" b="1" dirty="0" err="1" smtClean="0">
                <a:latin typeface="Arial" panose="020B0604020202020204" pitchFamily="34" charset="0"/>
                <a:ea typeface="新細明體" panose="02020500000000000000" pitchFamily="18" charset="-120"/>
              </a:rPr>
              <a:t>bgColor</a:t>
            </a:r>
            <a:r>
              <a:rPr lang="en-US" altLang="zh-TW" sz="1600" dirty="0">
                <a:latin typeface="Arial" panose="020B0604020202020204" pitchFamily="34" charset="0"/>
                <a:ea typeface="新細明體" panose="02020500000000000000" pitchFamily="18" charset="-120"/>
              </a:rPr>
              <a:t>, </a:t>
            </a:r>
            <a:r>
              <a:rPr lang="en-US" altLang="zh-TW" sz="1600" dirty="0" err="1">
                <a:latin typeface="Arial" panose="020B0604020202020204" pitchFamily="34" charset="0"/>
                <a:ea typeface="新細明體" panose="02020500000000000000" pitchFamily="18" charset="-120"/>
              </a:rPr>
              <a:t>bgColor</a:t>
            </a:r>
            <a:r>
              <a:rPr lang="en-US" altLang="zh-TW" sz="1600" dirty="0">
                <a:latin typeface="Arial" panose="020B0604020202020204" pitchFamily="34" charset="0"/>
                <a:ea typeface="新細明體" panose="02020500000000000000" pitchFamily="18" charset="-120"/>
              </a:rPr>
              <a:t>, bitmap);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717167" y="931893"/>
            <a:ext cx="5106987" cy="400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i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Draw a circle at 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x,y</a:t>
            </a:r>
            <a:r>
              <a:rPr lang="en-US" altLang="zh-TW" sz="2000" i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using </a:t>
            </a:r>
            <a:r>
              <a:rPr lang="en-US" altLang="zh-TW" sz="2000" i="1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background </a:t>
            </a:r>
            <a:r>
              <a:rPr lang="en-US" altLang="zh-TW" sz="2000" i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color</a:t>
            </a:r>
            <a:endParaRPr lang="zh-TW" altLang="en-US" sz="2000" i="1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130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541308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LCD_Graph_2D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052736"/>
            <a:ext cx="4140200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20657" y="4437112"/>
            <a:ext cx="4256358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>
                <a:solidFill>
                  <a:schemeClr val="accent2"/>
                </a:solidFill>
              </a:rPr>
              <a:t>Bresenham</a:t>
            </a:r>
            <a:r>
              <a:rPr lang="en-US" altLang="zh-TW" dirty="0">
                <a:solidFill>
                  <a:schemeClr val="accent2"/>
                </a:solidFill>
              </a:rPr>
              <a:t> Line-Drawing </a:t>
            </a:r>
            <a:r>
              <a:rPr lang="en-US" altLang="zh-TW" dirty="0" smtClean="0">
                <a:solidFill>
                  <a:schemeClr val="accent2"/>
                </a:solidFill>
              </a:rPr>
              <a:t>Algorithm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dirty="0" err="1">
                <a:solidFill>
                  <a:schemeClr val="accent2"/>
                </a:solidFill>
              </a:rPr>
              <a:t>Bresenham</a:t>
            </a:r>
            <a:r>
              <a:rPr lang="en-US" altLang="zh-TW" dirty="0">
                <a:solidFill>
                  <a:schemeClr val="accent2"/>
                </a:solidFill>
              </a:rPr>
              <a:t> </a:t>
            </a:r>
            <a:r>
              <a:rPr lang="en-US" altLang="zh-TW" dirty="0" smtClean="0">
                <a:solidFill>
                  <a:schemeClr val="accent2"/>
                </a:solidFill>
              </a:rPr>
              <a:t>Circle-Drawing Algorithm</a:t>
            </a:r>
            <a:endParaRPr lang="en-US" altLang="zh-TW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0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376472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Bresenham</a:t>
            </a:r>
            <a:r>
              <a:rPr lang="en-US" altLang="zh-TW" dirty="0"/>
              <a:t> Line-Drawing Algorithm</a:t>
            </a:r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39552" y="836712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https://www.javatpoint.com/computer-graphics-bresenhams-line-algorithm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1520" y="3631321"/>
            <a:ext cx="5472608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tx1"/>
                </a:solidFill>
              </a:rPr>
              <a:t>The big advantage of this algorithm is that, it uses only integer </a:t>
            </a:r>
            <a:r>
              <a:rPr lang="en-US" altLang="zh-TW" dirty="0" smtClean="0">
                <a:solidFill>
                  <a:schemeClr val="tx1"/>
                </a:solidFill>
              </a:rPr>
              <a:t>calculations.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tx1"/>
                </a:solidFill>
              </a:rPr>
              <a:t>Moving </a:t>
            </a:r>
            <a:r>
              <a:rPr lang="en-US" altLang="zh-TW" dirty="0">
                <a:solidFill>
                  <a:schemeClr val="tx1"/>
                </a:solidFill>
              </a:rPr>
              <a:t>across the x axis </a:t>
            </a:r>
            <a:r>
              <a:rPr lang="en-US" altLang="zh-TW" dirty="0">
                <a:solidFill>
                  <a:schemeClr val="accent2"/>
                </a:solidFill>
              </a:rPr>
              <a:t>in unit intervals </a:t>
            </a:r>
            <a:r>
              <a:rPr lang="en-US" altLang="zh-TW" dirty="0">
                <a:solidFill>
                  <a:schemeClr val="tx1"/>
                </a:solidFill>
              </a:rPr>
              <a:t>and at each step choose between two different </a:t>
            </a:r>
            <a:r>
              <a:rPr lang="en-US" altLang="zh-TW" dirty="0" smtClean="0">
                <a:solidFill>
                  <a:schemeClr val="tx1"/>
                </a:solidFill>
              </a:rPr>
              <a:t>points, that is (x</a:t>
            </a:r>
            <a:r>
              <a:rPr lang="en-US" altLang="zh-TW" baseline="-25000" dirty="0" smtClean="0">
                <a:solidFill>
                  <a:schemeClr val="tx1"/>
                </a:solidFill>
              </a:rPr>
              <a:t>k+1</a:t>
            </a:r>
            <a:r>
              <a:rPr lang="en-US" altLang="zh-TW" dirty="0" smtClean="0">
                <a:solidFill>
                  <a:schemeClr val="tx1"/>
                </a:solidFill>
              </a:rPr>
              <a:t>, </a:t>
            </a:r>
            <a:r>
              <a:rPr lang="en-US" altLang="zh-TW" dirty="0" smtClean="0">
                <a:solidFill>
                  <a:schemeClr val="accent2"/>
                </a:solidFill>
              </a:rPr>
              <a:t>y</a:t>
            </a:r>
            <a:r>
              <a:rPr lang="en-US" altLang="zh-TW" baseline="-25000" dirty="0" smtClean="0">
                <a:solidFill>
                  <a:schemeClr val="accent2"/>
                </a:solidFill>
              </a:rPr>
              <a:t>k+1</a:t>
            </a:r>
            <a:r>
              <a:rPr lang="en-US" altLang="zh-TW" dirty="0" smtClean="0">
                <a:solidFill>
                  <a:schemeClr val="tx1"/>
                </a:solidFill>
              </a:rPr>
              <a:t>) or (x</a:t>
            </a:r>
            <a:r>
              <a:rPr lang="en-US" altLang="zh-TW" baseline="-25000" dirty="0" smtClean="0">
                <a:solidFill>
                  <a:schemeClr val="tx1"/>
                </a:solidFill>
              </a:rPr>
              <a:t>k+1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en-US" altLang="zh-TW" dirty="0" err="1" smtClean="0">
                <a:solidFill>
                  <a:schemeClr val="accent2"/>
                </a:solidFill>
              </a:rPr>
              <a:t>y</a:t>
            </a:r>
            <a:r>
              <a:rPr lang="en-US" altLang="zh-TW" baseline="-25000" dirty="0" err="1" smtClean="0">
                <a:solidFill>
                  <a:schemeClr val="accent2"/>
                </a:solidFill>
              </a:rPr>
              <a:t>k</a:t>
            </a:r>
            <a:r>
              <a:rPr lang="en-US" altLang="zh-TW" dirty="0" smtClean="0">
                <a:solidFill>
                  <a:schemeClr val="tx1"/>
                </a:solidFill>
              </a:rPr>
              <a:t>).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3554061"/>
            <a:ext cx="2520280" cy="228371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323528" y="1420973"/>
            <a:ext cx="2898550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tx1"/>
                </a:solidFill>
              </a:rPr>
              <a:t>Line equation </a:t>
            </a:r>
            <a:r>
              <a:rPr lang="en-US" altLang="zh-TW" dirty="0" smtClean="0">
                <a:solidFill>
                  <a:schemeClr val="tx1"/>
                </a:solidFill>
              </a:rPr>
              <a:t>: </a:t>
            </a:r>
          </a:p>
          <a:p>
            <a:pPr>
              <a:spcBef>
                <a:spcPts val="600"/>
              </a:spcBef>
            </a:pP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      y=</a:t>
            </a:r>
            <a:r>
              <a:rPr lang="en-US" altLang="zh-TW" dirty="0" err="1" smtClean="0">
                <a:solidFill>
                  <a:schemeClr val="tx1"/>
                </a:solidFill>
              </a:rPr>
              <a:t>mx+b</a:t>
            </a:r>
            <a:r>
              <a:rPr lang="en-US" altLang="zh-TW" dirty="0" smtClean="0">
                <a:solidFill>
                  <a:schemeClr val="tx1"/>
                </a:solidFill>
              </a:rPr>
              <a:t>,  where </a:t>
            </a:r>
            <a:r>
              <a:rPr lang="zh-TW" altLang="zh-TW" dirty="0" smtClean="0">
                <a:solidFill>
                  <a:srgbClr val="000000"/>
                </a:solidFill>
                <a:latin typeface="Verdana" panose="020B0604030504040204" pitchFamily="34" charset="0"/>
              </a:rPr>
              <a:t>m </a:t>
            </a:r>
            <a:r>
              <a:rPr lang="zh-TW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=</a:t>
            </a: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28" name="Picture 2" descr="Scan Converting a Straight 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712" y="1766230"/>
            <a:ext cx="246731" cy="43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1258981"/>
            <a:ext cx="2736304" cy="18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9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376472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Bresenham</a:t>
            </a:r>
            <a:r>
              <a:rPr lang="en-US" altLang="zh-TW" dirty="0"/>
              <a:t> Line-Drawing Algorithm</a:t>
            </a:r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351" y="853678"/>
            <a:ext cx="3053867" cy="1890489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 bwMode="auto">
          <a:xfrm flipH="1">
            <a:off x="4788024" y="1126232"/>
            <a:ext cx="648072" cy="63473"/>
          </a:xfrm>
          <a:prstGeom prst="straightConnector1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字方塊 11"/>
          <p:cNvSpPr txBox="1"/>
          <p:nvPr/>
        </p:nvSpPr>
        <p:spPr>
          <a:xfrm>
            <a:off x="5436096" y="908720"/>
            <a:ext cx="10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True line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1520" y="2924944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The actual y coordinates of the line at 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x</a:t>
            </a:r>
            <a:r>
              <a:rPr lang="en-US" altLang="zh-TW" sz="1600" baseline="-250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k+1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is  </a:t>
            </a:r>
            <a:r>
              <a:rPr lang="en-US" altLang="zh-TW" dirty="0" smtClean="0">
                <a:solidFill>
                  <a:schemeClr val="accent2"/>
                </a:solidFill>
              </a:rPr>
              <a:t>y = mx</a:t>
            </a:r>
            <a:r>
              <a:rPr lang="en-US" altLang="zh-TW" baseline="-25000" dirty="0" smtClean="0">
                <a:solidFill>
                  <a:schemeClr val="accent2"/>
                </a:solidFill>
              </a:rPr>
              <a:t>k+1</a:t>
            </a:r>
            <a:r>
              <a:rPr lang="en-US" altLang="zh-TW" dirty="0" smtClean="0">
                <a:solidFill>
                  <a:schemeClr val="accent2"/>
                </a:solidFill>
              </a:rPr>
              <a:t>+b = m(</a:t>
            </a:r>
            <a:r>
              <a:rPr lang="en-US" altLang="zh-TW" dirty="0" err="1" smtClean="0">
                <a:solidFill>
                  <a:schemeClr val="accent2"/>
                </a:solidFill>
              </a:rPr>
              <a:t>x</a:t>
            </a:r>
            <a:r>
              <a:rPr lang="en-US" altLang="zh-TW" baseline="-25000" dirty="0" err="1" smtClean="0">
                <a:solidFill>
                  <a:schemeClr val="accent2"/>
                </a:solidFill>
              </a:rPr>
              <a:t>k</a:t>
            </a:r>
            <a:r>
              <a:rPr lang="en-US" altLang="zh-TW" baseline="-25000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 smtClean="0">
                <a:solidFill>
                  <a:schemeClr val="accent2"/>
                </a:solidFill>
              </a:rPr>
              <a:t>+ 1)+b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27584" y="3284984"/>
            <a:ext cx="10854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 s = 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y-</a:t>
            </a:r>
            <a:r>
              <a:rPr lang="en-US" altLang="zh-TW" sz="1600" dirty="0" err="1" smtClean="0">
                <a:solidFill>
                  <a:srgbClr val="000000"/>
                </a:solidFill>
                <a:latin typeface="verdana" panose="020B0604030504040204" pitchFamily="34" charset="0"/>
              </a:rPr>
              <a:t>y</a:t>
            </a:r>
            <a:r>
              <a:rPr lang="en-US" altLang="zh-TW" sz="1600" baseline="-25000" dirty="0" err="1" smtClean="0">
                <a:solidFill>
                  <a:srgbClr val="000000"/>
                </a:solidFill>
                <a:latin typeface="verdana" panose="020B0604030504040204" pitchFamily="34" charset="0"/>
              </a:rPr>
              <a:t>k</a:t>
            </a:r>
            <a:endParaRPr lang="zh-TW" altLang="en-US" sz="1600" dirty="0"/>
          </a:p>
        </p:txBody>
      </p:sp>
      <p:sp>
        <p:nvSpPr>
          <p:cNvPr id="15" name="矩形 14"/>
          <p:cNvSpPr/>
          <p:nvPr/>
        </p:nvSpPr>
        <p:spPr>
          <a:xfrm>
            <a:off x="2699792" y="3284984"/>
            <a:ext cx="14742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t = (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y</a:t>
            </a:r>
            <a:r>
              <a:rPr lang="en-US" altLang="zh-TW" sz="1600" baseline="-250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+1</a:t>
            </a: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)-y</a:t>
            </a:r>
            <a:endParaRPr lang="zh-TW" altLang="en-US" sz="1600" dirty="0"/>
          </a:p>
        </p:txBody>
      </p:sp>
      <p:sp>
        <p:nvSpPr>
          <p:cNvPr id="16" name="矩形 15"/>
          <p:cNvSpPr/>
          <p:nvPr/>
        </p:nvSpPr>
        <p:spPr>
          <a:xfrm>
            <a:off x="251520" y="3754434"/>
            <a:ext cx="71287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When (s-t) &lt;0 ⟹ s &lt; 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t, the </a:t>
            </a: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closest pixel is </a:t>
            </a:r>
            <a:r>
              <a:rPr lang="en-US" altLang="zh-TW" sz="1600" dirty="0" err="1">
                <a:solidFill>
                  <a:srgbClr val="000000"/>
                </a:solidFill>
                <a:latin typeface="verdana" panose="020B0604030504040204" pitchFamily="34" charset="0"/>
              </a:rPr>
              <a:t>y</a:t>
            </a:r>
            <a:r>
              <a:rPr lang="en-US" altLang="zh-TW" sz="1600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k</a:t>
            </a:r>
            <a:endParaRPr lang="en-US" altLang="zh-TW" sz="1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    When </a:t>
            </a: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(s-t) ≥0 ⟹ s ≥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 t, the </a:t>
            </a: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closest pixel is y</a:t>
            </a:r>
            <a:r>
              <a:rPr lang="en-US" altLang="zh-TW" sz="1600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+1</a:t>
            </a:r>
            <a:endParaRPr lang="en-US" altLang="zh-TW" sz="16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1520" y="4400011"/>
            <a:ext cx="8784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This difference 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is  s-t </a:t>
            </a: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= (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y-</a:t>
            </a:r>
            <a:r>
              <a:rPr lang="en-US" altLang="zh-TW" sz="1600" dirty="0" err="1" smtClean="0">
                <a:solidFill>
                  <a:srgbClr val="000000"/>
                </a:solidFill>
                <a:latin typeface="verdana" panose="020B0604030504040204" pitchFamily="34" charset="0"/>
              </a:rPr>
              <a:t>y</a:t>
            </a:r>
            <a:r>
              <a:rPr lang="en-US" altLang="zh-TW" sz="1600" baseline="-25000" dirty="0" err="1" smtClean="0">
                <a:solidFill>
                  <a:srgbClr val="000000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)-[(y</a:t>
            </a:r>
            <a:r>
              <a:rPr lang="en-US" altLang="zh-TW" sz="1600" baseline="-250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+1</a:t>
            </a: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)-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y]</a:t>
            </a:r>
            <a:r>
              <a:rPr lang="en-US" altLang="zh-TW" sz="1600" dirty="0"/>
              <a:t> </a:t>
            </a:r>
            <a:r>
              <a:rPr lang="en-US" altLang="zh-TW" sz="1600" dirty="0" smtClean="0"/>
              <a:t> 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= 2y - 2y</a:t>
            </a:r>
            <a:r>
              <a:rPr lang="en-US" altLang="zh-TW" sz="1600" baseline="-250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-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1 = 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2</a:t>
            </a:r>
            <a:r>
              <a:rPr lang="en-US" altLang="zh-TW" sz="1600" dirty="0">
                <a:solidFill>
                  <a:schemeClr val="accent2"/>
                </a:solidFill>
              </a:rPr>
              <a:t>m(</a:t>
            </a:r>
            <a:r>
              <a:rPr lang="en-US" altLang="zh-TW" sz="1600" dirty="0" err="1">
                <a:solidFill>
                  <a:schemeClr val="accent2"/>
                </a:solidFill>
              </a:rPr>
              <a:t>x</a:t>
            </a:r>
            <a:r>
              <a:rPr lang="en-US" altLang="zh-TW" sz="1600" baseline="-25000" dirty="0" err="1">
                <a:solidFill>
                  <a:schemeClr val="accent2"/>
                </a:solidFill>
              </a:rPr>
              <a:t>k</a:t>
            </a:r>
            <a:r>
              <a:rPr lang="en-US" altLang="zh-TW" sz="1600" baseline="-25000" dirty="0">
                <a:solidFill>
                  <a:schemeClr val="accent2"/>
                </a:solidFill>
              </a:rPr>
              <a:t> </a:t>
            </a:r>
            <a:r>
              <a:rPr lang="en-US" altLang="zh-TW" sz="1600" dirty="0">
                <a:solidFill>
                  <a:schemeClr val="accent2"/>
                </a:solidFill>
              </a:rPr>
              <a:t>+ 1</a:t>
            </a:r>
            <a:r>
              <a:rPr lang="en-US" altLang="zh-TW" sz="1600" dirty="0" smtClean="0">
                <a:solidFill>
                  <a:schemeClr val="accent2"/>
                </a:solidFill>
              </a:rPr>
              <a:t>) + 2b</a:t>
            </a:r>
            <a:r>
              <a:rPr lang="zh-TW" altLang="en-US" sz="1600" dirty="0" smtClean="0">
                <a:solidFill>
                  <a:schemeClr val="accent2"/>
                </a:solidFill>
              </a:rPr>
              <a:t> 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- 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2y</a:t>
            </a:r>
            <a:r>
              <a:rPr lang="en-US" altLang="zh-TW" sz="1600" baseline="-25000" dirty="0">
                <a:solidFill>
                  <a:schemeClr val="accent2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 -1 </a:t>
            </a:r>
            <a:endParaRPr lang="zh-TW" altLang="en-US" sz="1600" dirty="0">
              <a:solidFill>
                <a:schemeClr val="accent2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57624" y="4852547"/>
            <a:ext cx="23866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Substituting m 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by </a:t>
            </a:r>
            <a:endParaRPr lang="zh-TW" altLang="en-US" sz="1600" dirty="0"/>
          </a:p>
        </p:txBody>
      </p:sp>
      <p:pic>
        <p:nvPicPr>
          <p:cNvPr id="22" name="Picture 2" descr="Scan Converting a Straight 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37" y="4826806"/>
            <a:ext cx="246731" cy="43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2808312" y="4858225"/>
            <a:ext cx="61561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, and introducing decision variable </a:t>
            </a:r>
            <a:r>
              <a:rPr lang="en-US" altLang="zh-TW" sz="1600" dirty="0" err="1" smtClean="0">
                <a:solidFill>
                  <a:schemeClr val="accent2"/>
                </a:solidFill>
                <a:latin typeface="verdana" panose="020B0604030504040204" pitchFamily="34" charset="0"/>
              </a:rPr>
              <a:t>d</a:t>
            </a:r>
            <a:r>
              <a:rPr lang="en-US" altLang="zh-TW" sz="1600" baseline="-25000" dirty="0" err="1" smtClean="0">
                <a:solidFill>
                  <a:schemeClr val="accent2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=△x (s-t)</a:t>
            </a:r>
            <a:endParaRPr lang="zh-TW" altLang="en-US" sz="1600" dirty="0">
              <a:solidFill>
                <a:schemeClr val="accent2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23864" y="5401755"/>
            <a:ext cx="7548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 smtClean="0">
                <a:solidFill>
                  <a:schemeClr val="accent2"/>
                </a:solidFill>
                <a:latin typeface="verdana" panose="020B0604030504040204" pitchFamily="34" charset="0"/>
              </a:rPr>
              <a:t>d</a:t>
            </a:r>
            <a:r>
              <a:rPr lang="en-US" altLang="zh-TW" sz="1600" baseline="-25000" dirty="0" err="1" smtClean="0">
                <a:solidFill>
                  <a:schemeClr val="accent2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=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△x 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( 2    (x</a:t>
            </a:r>
            <a:r>
              <a:rPr lang="en-US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+1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)+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2b-2y</a:t>
            </a:r>
            <a:r>
              <a:rPr lang="en-US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-1)) =2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△y</a:t>
            </a:r>
            <a:r>
              <a:rPr lang="en-US" altLang="zh-TW" sz="16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x</a:t>
            </a:r>
            <a:r>
              <a:rPr lang="en-US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 +2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△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y +△x</a:t>
            </a:r>
            <a:r>
              <a:rPr lang="en-US" altLang="zh-TW" sz="16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2b - △x</a:t>
            </a:r>
            <a:r>
              <a:rPr lang="en-US" altLang="zh-TW" sz="16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2y</a:t>
            </a:r>
            <a:r>
              <a:rPr lang="en-US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 - △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x</a:t>
            </a:r>
            <a:endParaRPr lang="zh-TW" altLang="en-US" sz="1600" dirty="0">
              <a:solidFill>
                <a:schemeClr val="accent2"/>
              </a:solidFill>
            </a:endParaRPr>
          </a:p>
        </p:txBody>
      </p:sp>
      <p:pic>
        <p:nvPicPr>
          <p:cNvPr id="25" name="Picture 2" descr="Scan Converting a Straight 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606" y="5366630"/>
            <a:ext cx="246731" cy="43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1392574" y="5876624"/>
            <a:ext cx="58464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=2△y</a:t>
            </a:r>
            <a:r>
              <a:rPr lang="en-US" altLang="zh-TW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x</a:t>
            </a:r>
            <a:r>
              <a:rPr lang="en-US" altLang="zh-TW" sz="1600" baseline="-25000" dirty="0">
                <a:solidFill>
                  <a:schemeClr val="accent2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 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- 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△x</a:t>
            </a:r>
            <a:r>
              <a:rPr lang="en-US" altLang="zh-TW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2y</a:t>
            </a:r>
            <a:r>
              <a:rPr lang="en-US" altLang="zh-TW" sz="1600" baseline="-25000" dirty="0">
                <a:solidFill>
                  <a:schemeClr val="accent2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 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+ c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,  where c=2△y+△x (2b-1)</a:t>
            </a:r>
            <a:endParaRPr lang="zh-TW" alt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84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3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376472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Bresenham</a:t>
            </a:r>
            <a:r>
              <a:rPr lang="en-US" altLang="zh-TW" dirty="0"/>
              <a:t> Line-Drawing Algorithm</a:t>
            </a:r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536" y="2924944"/>
            <a:ext cx="6120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If chosen pixel is at 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y</a:t>
            </a:r>
            <a:r>
              <a:rPr lang="en-US" altLang="zh-TW" sz="1600" baseline="-250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+1 </a:t>
            </a: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(i.e., 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d</a:t>
            </a:r>
            <a:r>
              <a:rPr lang="en-US" altLang="zh-TW" sz="1600" baseline="-250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≥</a:t>
            </a: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0)⟹ 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y</a:t>
            </a:r>
            <a:r>
              <a:rPr lang="en-US" altLang="zh-TW" sz="1600" baseline="-250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k+1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=y</a:t>
            </a:r>
            <a:r>
              <a:rPr lang="en-US" altLang="zh-TW" sz="1600" baseline="-250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+1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9632" y="880856"/>
            <a:ext cx="66579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We can write the decision variable 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d</a:t>
            </a:r>
            <a:r>
              <a:rPr lang="en-US" altLang="zh-TW" sz="1600" baseline="-250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k+1 </a:t>
            </a: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for the next slip on</a:t>
            </a:r>
            <a:endParaRPr lang="zh-TW" altLang="en-US" sz="1600" dirty="0"/>
          </a:p>
        </p:txBody>
      </p:sp>
      <p:sp>
        <p:nvSpPr>
          <p:cNvPr id="24" name="矩形 23"/>
          <p:cNvSpPr/>
          <p:nvPr/>
        </p:nvSpPr>
        <p:spPr>
          <a:xfrm>
            <a:off x="827584" y="1302256"/>
            <a:ext cx="58464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d</a:t>
            </a:r>
            <a:r>
              <a:rPr lang="en-US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k+1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=2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△y</a:t>
            </a:r>
            <a:r>
              <a:rPr lang="en-US" altLang="zh-TW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x</a:t>
            </a:r>
            <a:r>
              <a:rPr lang="en-US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k+1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 - 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△x</a:t>
            </a:r>
            <a:r>
              <a:rPr lang="en-US" altLang="zh-TW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2y</a:t>
            </a:r>
            <a:r>
              <a:rPr lang="en-US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k+1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 + c</a:t>
            </a:r>
            <a:endParaRPr lang="zh-TW" altLang="en-US" sz="1600" dirty="0">
              <a:solidFill>
                <a:schemeClr val="accent2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7583" y="1707297"/>
            <a:ext cx="58464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d</a:t>
            </a:r>
            <a:r>
              <a:rPr lang="en-US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k+1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- </a:t>
            </a:r>
            <a:r>
              <a:rPr lang="en-US" altLang="zh-TW" sz="1600" dirty="0" err="1" smtClean="0">
                <a:solidFill>
                  <a:schemeClr val="accent2"/>
                </a:solidFill>
                <a:latin typeface="verdana" panose="020B0604030504040204" pitchFamily="34" charset="0"/>
              </a:rPr>
              <a:t>d</a:t>
            </a:r>
            <a:r>
              <a:rPr lang="en-US" altLang="zh-TW" sz="1600" baseline="-25000" dirty="0" err="1" smtClean="0">
                <a:solidFill>
                  <a:schemeClr val="accent2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 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= 2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△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y</a:t>
            </a:r>
            <a:r>
              <a:rPr lang="en-US" altLang="zh-TW" sz="16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x</a:t>
            </a:r>
            <a:r>
              <a:rPr lang="en-US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k+1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 - </a:t>
            </a:r>
            <a:r>
              <a:rPr lang="en-US" altLang="zh-TW" sz="1600" dirty="0" err="1" smtClean="0">
                <a:solidFill>
                  <a:schemeClr val="accent2"/>
                </a:solidFill>
                <a:latin typeface="verdana" panose="020B0604030504040204" pitchFamily="34" charset="0"/>
              </a:rPr>
              <a:t>x</a:t>
            </a:r>
            <a:r>
              <a:rPr lang="en-US" altLang="zh-TW" sz="1600" baseline="-25000" dirty="0" err="1" smtClean="0">
                <a:solidFill>
                  <a:schemeClr val="accent2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) - 2△x(y</a:t>
            </a:r>
            <a:r>
              <a:rPr lang="en-US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k+1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 - </a:t>
            </a:r>
            <a:r>
              <a:rPr lang="en-US" altLang="zh-TW" sz="1600" dirty="0" err="1" smtClean="0">
                <a:solidFill>
                  <a:schemeClr val="accent2"/>
                </a:solidFill>
                <a:latin typeface="verdana" panose="020B0604030504040204" pitchFamily="34" charset="0"/>
              </a:rPr>
              <a:t>y</a:t>
            </a:r>
            <a:r>
              <a:rPr lang="en-US" altLang="zh-TW" sz="1600" baseline="-25000" dirty="0" err="1" smtClean="0">
                <a:solidFill>
                  <a:schemeClr val="accent2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)</a:t>
            </a:r>
            <a:endParaRPr lang="zh-TW" altLang="en-US" sz="1600" dirty="0">
              <a:solidFill>
                <a:schemeClr val="accent2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43906" y="2116596"/>
            <a:ext cx="29576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chemeClr val="tx1"/>
                </a:solidFill>
                <a:latin typeface="verdana" panose="020B0604030504040204" pitchFamily="34" charset="0"/>
              </a:rPr>
              <a:t>Since x</a:t>
            </a:r>
            <a:r>
              <a:rPr lang="en-US" altLang="zh-TW" sz="1600" baseline="-25000" dirty="0" smtClean="0">
                <a:solidFill>
                  <a:schemeClr val="tx1"/>
                </a:solidFill>
                <a:latin typeface="verdana" panose="020B0604030504040204" pitchFamily="34" charset="0"/>
              </a:rPr>
              <a:t>k+1</a:t>
            </a:r>
            <a:r>
              <a:rPr lang="en-US" altLang="zh-TW" sz="1600" dirty="0" smtClean="0">
                <a:solidFill>
                  <a:schemeClr val="tx1"/>
                </a:solidFill>
                <a:latin typeface="verdana" panose="020B0604030504040204" pitchFamily="34" charset="0"/>
              </a:rPr>
              <a:t>= x</a:t>
            </a:r>
            <a:r>
              <a:rPr lang="en-US" altLang="zh-TW" sz="1600" baseline="-25000" dirty="0" smtClean="0">
                <a:solidFill>
                  <a:schemeClr val="tx1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 smtClean="0">
                <a:solidFill>
                  <a:schemeClr val="tx1"/>
                </a:solidFill>
                <a:latin typeface="verdana" panose="020B0604030504040204" pitchFamily="34" charset="0"/>
              </a:rPr>
              <a:t>+1, we have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27582" y="2473503"/>
            <a:ext cx="79208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d</a:t>
            </a:r>
            <a:r>
              <a:rPr lang="en-US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k+1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- </a:t>
            </a:r>
            <a:r>
              <a:rPr lang="en-US" altLang="zh-TW" sz="1600" dirty="0" err="1" smtClean="0">
                <a:solidFill>
                  <a:schemeClr val="accent2"/>
                </a:solidFill>
                <a:latin typeface="verdana" panose="020B0604030504040204" pitchFamily="34" charset="0"/>
              </a:rPr>
              <a:t>d</a:t>
            </a:r>
            <a:r>
              <a:rPr lang="en-US" altLang="zh-TW" sz="1600" baseline="-25000" dirty="0" err="1" smtClean="0">
                <a:solidFill>
                  <a:schemeClr val="accent2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 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= 2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△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y</a:t>
            </a:r>
            <a:r>
              <a:rPr lang="en-US" altLang="zh-TW" sz="16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x</a:t>
            </a:r>
            <a:r>
              <a:rPr lang="en-US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+1 - </a:t>
            </a:r>
            <a:r>
              <a:rPr lang="en-US" altLang="zh-TW" sz="1600" dirty="0" err="1" smtClean="0">
                <a:solidFill>
                  <a:schemeClr val="accent2"/>
                </a:solidFill>
                <a:latin typeface="verdana" panose="020B0604030504040204" pitchFamily="34" charset="0"/>
              </a:rPr>
              <a:t>x</a:t>
            </a:r>
            <a:r>
              <a:rPr lang="en-US" altLang="zh-TW" sz="1600" baseline="-25000" dirty="0" err="1" smtClean="0">
                <a:solidFill>
                  <a:schemeClr val="accent2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) - 2△x(y</a:t>
            </a:r>
            <a:r>
              <a:rPr lang="en-US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k+1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 - </a:t>
            </a:r>
            <a:r>
              <a:rPr lang="en-US" altLang="zh-TW" sz="1600" dirty="0" err="1" smtClean="0">
                <a:solidFill>
                  <a:schemeClr val="accent2"/>
                </a:solidFill>
                <a:latin typeface="verdana" panose="020B0604030504040204" pitchFamily="34" charset="0"/>
              </a:rPr>
              <a:t>y</a:t>
            </a:r>
            <a:r>
              <a:rPr lang="en-US" altLang="zh-TW" sz="1600" baseline="-25000" dirty="0" err="1" smtClean="0">
                <a:solidFill>
                  <a:schemeClr val="accent2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) 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= 2△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y 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- 2△x(y</a:t>
            </a:r>
            <a:r>
              <a:rPr lang="en-US" altLang="zh-TW" sz="1600" baseline="-25000" dirty="0">
                <a:solidFill>
                  <a:schemeClr val="accent2"/>
                </a:solidFill>
                <a:latin typeface="verdana" panose="020B0604030504040204" pitchFamily="34" charset="0"/>
              </a:rPr>
              <a:t>k+1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 - </a:t>
            </a:r>
            <a:r>
              <a:rPr lang="en-US" altLang="zh-TW" sz="1600" dirty="0" err="1">
                <a:solidFill>
                  <a:schemeClr val="accent2"/>
                </a:solidFill>
                <a:latin typeface="verdana" panose="020B0604030504040204" pitchFamily="34" charset="0"/>
              </a:rPr>
              <a:t>y</a:t>
            </a:r>
            <a:r>
              <a:rPr lang="en-US" altLang="zh-TW" sz="1600" baseline="-25000" dirty="0" err="1">
                <a:solidFill>
                  <a:schemeClr val="accent2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)</a:t>
            </a:r>
            <a:endParaRPr lang="zh-TW" altLang="en-US" sz="1600" dirty="0">
              <a:solidFill>
                <a:schemeClr val="accent2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30950" y="3263498"/>
            <a:ext cx="26049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</a:t>
            </a:r>
            <a:r>
              <a:rPr lang="en-US" altLang="zh-TW" sz="1600" baseline="-250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k+1 </a:t>
            </a:r>
            <a:r>
              <a:rPr lang="en-US" altLang="zh-TW" sz="16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 </a:t>
            </a:r>
            <a:r>
              <a:rPr lang="en-US" altLang="zh-TW" sz="1600" dirty="0" err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</a:t>
            </a:r>
            <a:r>
              <a:rPr lang="en-US" altLang="zh-TW" sz="1600" baseline="-25000" dirty="0" err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altLang="zh-TW" sz="1600" baseline="-250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zh-TW" sz="16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+ 2</a:t>
            </a:r>
            <a:r>
              <a:rPr lang="en-US" altLang="zh-TW" sz="16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△</a:t>
            </a:r>
            <a:r>
              <a:rPr lang="en-US" altLang="zh-TW" sz="16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 - 2</a:t>
            </a:r>
            <a:r>
              <a:rPr lang="en-US" altLang="zh-TW" sz="16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△x</a:t>
            </a:r>
            <a:endParaRPr lang="zh-TW" altLang="en-US" sz="1600" dirty="0">
              <a:solidFill>
                <a:srgbClr val="C00000"/>
              </a:solidFill>
              <a:latin typeface="Verdana" panose="020B060403050404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95536" y="3665304"/>
            <a:ext cx="6120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If chosen pixel is at </a:t>
            </a:r>
            <a:r>
              <a:rPr lang="en-US" altLang="zh-TW" sz="1600" dirty="0" err="1" smtClean="0">
                <a:solidFill>
                  <a:srgbClr val="000000"/>
                </a:solidFill>
                <a:latin typeface="verdana" panose="020B0604030504040204" pitchFamily="34" charset="0"/>
              </a:rPr>
              <a:t>y</a:t>
            </a:r>
            <a:r>
              <a:rPr lang="en-US" altLang="zh-TW" sz="1600" baseline="-25000" dirty="0" err="1" smtClean="0">
                <a:solidFill>
                  <a:srgbClr val="000000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(i.e., </a:t>
            </a:r>
            <a:r>
              <a:rPr lang="en-US" altLang="zh-TW" sz="1600" dirty="0" err="1" smtClean="0">
                <a:solidFill>
                  <a:srgbClr val="000000"/>
                </a:solidFill>
                <a:latin typeface="verdana" panose="020B0604030504040204" pitchFamily="34" charset="0"/>
              </a:rPr>
              <a:t>d</a:t>
            </a:r>
            <a:r>
              <a:rPr lang="en-US" altLang="zh-TW" sz="1600" baseline="-25000" dirty="0" err="1" smtClean="0">
                <a:solidFill>
                  <a:srgbClr val="000000"/>
                </a:solidFill>
                <a:latin typeface="verdana" panose="020B0604030504040204" pitchFamily="34" charset="0"/>
              </a:rPr>
              <a:t>k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&lt;0</a:t>
            </a: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)⟹ 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y</a:t>
            </a:r>
            <a:r>
              <a:rPr lang="en-US" altLang="zh-TW" sz="1600" baseline="-250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k+1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=</a:t>
            </a:r>
            <a:r>
              <a:rPr lang="en-US" altLang="zh-TW" sz="1600" dirty="0" err="1" smtClean="0">
                <a:solidFill>
                  <a:srgbClr val="000000"/>
                </a:solidFill>
                <a:latin typeface="verdana" panose="020B0604030504040204" pitchFamily="34" charset="0"/>
              </a:rPr>
              <a:t>y</a:t>
            </a:r>
            <a:r>
              <a:rPr lang="en-US" altLang="zh-TW" sz="1600" baseline="-25000" dirty="0" err="1" smtClean="0">
                <a:solidFill>
                  <a:srgbClr val="000000"/>
                </a:solidFill>
                <a:latin typeface="verdana" panose="020B0604030504040204" pitchFamily="34" charset="0"/>
              </a:rPr>
              <a:t>k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30950" y="4003858"/>
            <a:ext cx="26049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</a:t>
            </a:r>
            <a:r>
              <a:rPr lang="en-US" altLang="zh-TW" sz="1600" baseline="-250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k+1 </a:t>
            </a:r>
            <a:r>
              <a:rPr lang="en-US" altLang="zh-TW" sz="16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 </a:t>
            </a:r>
            <a:r>
              <a:rPr lang="en-US" altLang="zh-TW" sz="1600" dirty="0" err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</a:t>
            </a:r>
            <a:r>
              <a:rPr lang="en-US" altLang="zh-TW" sz="1600" baseline="-25000" dirty="0" err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altLang="zh-TW" sz="1600" baseline="-250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zh-TW" sz="16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+ 2</a:t>
            </a:r>
            <a:r>
              <a:rPr lang="en-US" altLang="zh-TW" sz="16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△</a:t>
            </a:r>
            <a:r>
              <a:rPr lang="en-US" altLang="zh-TW" sz="16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endParaRPr lang="zh-TW" altLang="en-US" sz="1600" dirty="0">
              <a:solidFill>
                <a:srgbClr val="C00000"/>
              </a:solidFill>
              <a:latin typeface="Verdana" panose="020B060403050404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01556" y="4429482"/>
            <a:ext cx="6120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Initial case: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15616" y="4855106"/>
            <a:ext cx="78349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</a:t>
            </a:r>
            <a:r>
              <a:rPr lang="en-US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=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△x[2</a:t>
            </a:r>
            <a:r>
              <a:rPr lang="en-US" altLang="zh-TW" sz="1600" dirty="0" smtClean="0">
                <a:solidFill>
                  <a:schemeClr val="accent2"/>
                </a:solidFill>
              </a:rPr>
              <a:t>m(x</a:t>
            </a:r>
            <a:r>
              <a:rPr lang="en-US" altLang="zh-TW" sz="1600" baseline="-25000" dirty="0" smtClean="0">
                <a:solidFill>
                  <a:schemeClr val="accent2"/>
                </a:solidFill>
              </a:rPr>
              <a:t>1 </a:t>
            </a:r>
            <a:r>
              <a:rPr lang="en-US" altLang="zh-TW" sz="1600" dirty="0" smtClean="0">
                <a:solidFill>
                  <a:schemeClr val="accent2"/>
                </a:solidFill>
              </a:rPr>
              <a:t>+ 1) + 2b</a:t>
            </a:r>
            <a:r>
              <a:rPr lang="zh-TW" altLang="en-US" sz="1600" dirty="0" smtClean="0">
                <a:solidFill>
                  <a:schemeClr val="accent2"/>
                </a:solidFill>
              </a:rPr>
              <a:t> 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- 2y</a:t>
            </a:r>
            <a:r>
              <a:rPr lang="en-US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1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 -1] = △x[2(</a:t>
            </a:r>
            <a:r>
              <a:rPr lang="en-US" altLang="zh-TW" sz="1600" dirty="0" smtClean="0">
                <a:solidFill>
                  <a:srgbClr val="C00000"/>
                </a:solidFill>
                <a:latin typeface="verdana" panose="020B0604030504040204" pitchFamily="34" charset="0"/>
              </a:rPr>
              <a:t>mx</a:t>
            </a:r>
            <a:r>
              <a:rPr lang="en-US" altLang="zh-TW" sz="1600" baseline="-25000" dirty="0" smtClean="0">
                <a:solidFill>
                  <a:srgbClr val="C00000"/>
                </a:solidFill>
                <a:latin typeface="verdana" panose="020B0604030504040204" pitchFamily="34" charset="0"/>
              </a:rPr>
              <a:t>1</a:t>
            </a:r>
            <a:r>
              <a:rPr lang="en-US" altLang="zh-TW" sz="1600" dirty="0" smtClean="0">
                <a:solidFill>
                  <a:srgbClr val="C00000"/>
                </a:solidFill>
                <a:latin typeface="verdana" panose="020B0604030504040204" pitchFamily="34" charset="0"/>
              </a:rPr>
              <a:t>+b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-y</a:t>
            </a:r>
            <a:r>
              <a:rPr lang="en-US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1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)+2m-1] =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△x[2</a:t>
            </a:r>
            <a:r>
              <a:rPr lang="en-US" altLang="zh-TW" sz="1600" dirty="0" smtClean="0">
                <a:solidFill>
                  <a:schemeClr val="accent2"/>
                </a:solidFill>
              </a:rPr>
              <a:t>m-1]</a:t>
            </a:r>
            <a:r>
              <a:rPr lang="en-US" altLang="zh-TW" sz="1600" baseline="-25000" dirty="0" smtClean="0">
                <a:solidFill>
                  <a:schemeClr val="accent2"/>
                </a:solidFill>
              </a:rPr>
              <a:t> </a:t>
            </a:r>
            <a:endParaRPr lang="zh-TW" altLang="en-US" sz="1600" dirty="0"/>
          </a:p>
        </p:txBody>
      </p:sp>
      <p:cxnSp>
        <p:nvCxnSpPr>
          <p:cNvPr id="11" name="直線單箭頭接點 10"/>
          <p:cNvCxnSpPr/>
          <p:nvPr/>
        </p:nvCxnSpPr>
        <p:spPr bwMode="auto">
          <a:xfrm flipH="1">
            <a:off x="5796136" y="4581128"/>
            <a:ext cx="266136" cy="27397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文字方塊 28"/>
          <p:cNvSpPr txBox="1"/>
          <p:nvPr/>
        </p:nvSpPr>
        <p:spPr>
          <a:xfrm>
            <a:off x="6062272" y="440566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0070C0"/>
                </a:solidFill>
              </a:rPr>
              <a:t>= y</a:t>
            </a:r>
            <a:r>
              <a:rPr lang="en-US" altLang="zh-TW" sz="1600" baseline="-25000" dirty="0" smtClean="0">
                <a:solidFill>
                  <a:srgbClr val="0070C0"/>
                </a:solidFill>
              </a:rPr>
              <a:t>1</a:t>
            </a:r>
            <a:endParaRPr lang="zh-TW" altLang="en-US" sz="1600" baseline="-25000" dirty="0">
              <a:solidFill>
                <a:srgbClr val="0070C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115616" y="5250372"/>
            <a:ext cx="1704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  <a:latin typeface="verdana" panose="020B0604030504040204" pitchFamily="34" charset="0"/>
              </a:rPr>
              <a:t>d</a:t>
            </a:r>
            <a:r>
              <a:rPr lang="en-US" altLang="zh-TW" sz="1600" baseline="-25000" dirty="0">
                <a:solidFill>
                  <a:srgbClr val="C00000"/>
                </a:solidFill>
                <a:latin typeface="verdana" panose="020B0604030504040204" pitchFamily="34" charset="0"/>
              </a:rPr>
              <a:t>1</a:t>
            </a:r>
            <a:r>
              <a:rPr lang="en-US" altLang="zh-TW" sz="1600" dirty="0">
                <a:solidFill>
                  <a:srgbClr val="C00000"/>
                </a:solidFill>
                <a:latin typeface="verdana" panose="020B0604030504040204" pitchFamily="34" charset="0"/>
              </a:rPr>
              <a:t> = 2△</a:t>
            </a:r>
            <a:r>
              <a:rPr lang="en-US" altLang="zh-TW" sz="1600" dirty="0" smtClean="0">
                <a:solidFill>
                  <a:srgbClr val="C00000"/>
                </a:solidFill>
                <a:latin typeface="verdana" panose="020B0604030504040204" pitchFamily="34" charset="0"/>
              </a:rPr>
              <a:t>y -</a:t>
            </a:r>
            <a:r>
              <a:rPr lang="en-US" altLang="zh-TW" sz="1600" dirty="0">
                <a:solidFill>
                  <a:srgbClr val="C00000"/>
                </a:solidFill>
                <a:latin typeface="verdana" panose="020B0604030504040204" pitchFamily="34" charset="0"/>
              </a:rPr>
              <a:t>△x</a:t>
            </a:r>
            <a:endParaRPr lang="zh-TW" altLang="en-US" sz="1600" dirty="0">
              <a:solidFill>
                <a:srgbClr val="C0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21807" y="5717107"/>
            <a:ext cx="57072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Algorithm: read </a:t>
            </a: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en-US" altLang="zh-TW" sz="1600" dirty="0" err="1" smtClean="0">
                <a:solidFill>
                  <a:schemeClr val="accent2"/>
                </a:solidFill>
                <a:latin typeface="verdana" panose="020B0604030504040204" pitchFamily="34" charset="0"/>
              </a:rPr>
              <a:t>draw_Line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() 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code in 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Draw2D.c</a:t>
            </a:r>
            <a:endParaRPr lang="zh-TW" alt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83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" grpId="0"/>
      <p:bldP spid="21" grpId="0"/>
      <p:bldP spid="4" grpId="0"/>
      <p:bldP spid="26" grpId="0"/>
      <p:bldP spid="27" grpId="0"/>
      <p:bldP spid="28" grpId="0"/>
      <p:bldP spid="5" grpId="0"/>
      <p:bldP spid="29" grpId="0"/>
      <p:bldP spid="30" grpId="0"/>
      <p:bldP spid="3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27020"/>
            <a:ext cx="8557071" cy="6558972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13248" y="3974867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+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0113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600892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Bresenham</a:t>
            </a:r>
            <a:r>
              <a:rPr lang="en-US" altLang="zh-TW" dirty="0"/>
              <a:t> </a:t>
            </a:r>
            <a:r>
              <a:rPr lang="en-US" altLang="zh-TW" dirty="0" smtClean="0"/>
              <a:t>Circle-Drawing </a:t>
            </a:r>
            <a:r>
              <a:rPr lang="en-US" altLang="zh-TW" dirty="0"/>
              <a:t>Algorithm</a:t>
            </a:r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552" y="836712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https://</a:t>
            </a:r>
            <a:r>
              <a:rPr lang="en-US" altLang="zh-TW" dirty="0" smtClean="0">
                <a:solidFill>
                  <a:schemeClr val="accent2"/>
                </a:solidFill>
              </a:rPr>
              <a:t>www.javatpoint.com/computer-graphics-bresenhams-circle-algorithm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9552" y="1218898"/>
            <a:ext cx="792088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dirty="0">
                <a:solidFill>
                  <a:schemeClr val="tx1"/>
                </a:solidFill>
              </a:rPr>
              <a:t>Scan-Converting a circle using </a:t>
            </a:r>
            <a:r>
              <a:rPr lang="en-US" altLang="zh-TW" dirty="0" err="1">
                <a:solidFill>
                  <a:schemeClr val="tx1"/>
                </a:solidFill>
              </a:rPr>
              <a:t>Bresenham's</a:t>
            </a:r>
            <a:r>
              <a:rPr lang="en-US" altLang="zh-TW" dirty="0">
                <a:solidFill>
                  <a:schemeClr val="tx1"/>
                </a:solidFill>
              </a:rPr>
              <a:t> algorithm works as follows: 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tx1"/>
                </a:solidFill>
              </a:rPr>
              <a:t>Points </a:t>
            </a:r>
            <a:r>
              <a:rPr lang="en-US" altLang="zh-TW" dirty="0">
                <a:solidFill>
                  <a:schemeClr val="tx1"/>
                </a:solidFill>
              </a:rPr>
              <a:t>are generated from 90° to 45</a:t>
            </a:r>
            <a:r>
              <a:rPr lang="en-US" altLang="zh-TW" dirty="0" smtClean="0">
                <a:solidFill>
                  <a:schemeClr val="tx1"/>
                </a:solidFill>
              </a:rPr>
              <a:t>°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tx1"/>
                </a:solidFill>
              </a:rPr>
              <a:t>Moves </a:t>
            </a:r>
            <a:r>
              <a:rPr lang="en-US" altLang="zh-TW" dirty="0">
                <a:solidFill>
                  <a:schemeClr val="tx1"/>
                </a:solidFill>
              </a:rPr>
              <a:t>will be made only in the +x &amp; -y </a:t>
            </a:r>
            <a:r>
              <a:rPr lang="en-US" altLang="zh-TW" dirty="0" smtClean="0">
                <a:solidFill>
                  <a:schemeClr val="tx1"/>
                </a:solidFill>
              </a:rPr>
              <a:t>directions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tx1"/>
                </a:solidFill>
              </a:rPr>
              <a:t>Then extends them to the other </a:t>
            </a:r>
            <a:r>
              <a:rPr lang="en-US" altLang="zh-TW" dirty="0">
                <a:solidFill>
                  <a:schemeClr val="tx1"/>
                </a:solidFill>
              </a:rPr>
              <a:t>7 octants, </a:t>
            </a:r>
            <a:r>
              <a:rPr lang="en-US" altLang="zh-TW" dirty="0" smtClean="0">
                <a:solidFill>
                  <a:schemeClr val="tx1"/>
                </a:solidFill>
              </a:rPr>
              <a:t>by </a:t>
            </a:r>
            <a:r>
              <a:rPr lang="en-US" altLang="zh-TW" dirty="0">
                <a:solidFill>
                  <a:schemeClr val="tx1"/>
                </a:solidFill>
              </a:rPr>
              <a:t>using the concept of eight-way symmetry</a:t>
            </a:r>
            <a:r>
              <a:rPr lang="en-US" altLang="zh-TW" dirty="0" smtClean="0">
                <a:solidFill>
                  <a:schemeClr val="tx1"/>
                </a:solidFill>
              </a:rPr>
              <a:t>.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66941"/>
            <a:ext cx="2808312" cy="275725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988" y="3021554"/>
            <a:ext cx="38957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0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600892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Bresenham</a:t>
            </a:r>
            <a:r>
              <a:rPr lang="en-US" altLang="zh-TW" dirty="0"/>
              <a:t> </a:t>
            </a:r>
            <a:r>
              <a:rPr lang="en-US" altLang="zh-TW" dirty="0" smtClean="0"/>
              <a:t>Circle-Drawing </a:t>
            </a:r>
            <a:r>
              <a:rPr lang="en-US" altLang="zh-TW" dirty="0"/>
              <a:t>Algorithm</a:t>
            </a:r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391" y="908720"/>
            <a:ext cx="2730057" cy="255783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259983" y="1177007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2"/>
                </a:solidFill>
              </a:rPr>
              <a:t>P</a:t>
            </a:r>
            <a:endParaRPr lang="zh-TW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259184" y="1484784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2"/>
                </a:solidFill>
              </a:rPr>
              <a:t>Q</a:t>
            </a:r>
            <a:endParaRPr lang="zh-TW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9512" y="898245"/>
            <a:ext cx="56764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Each new point closest to the true circle can be found by taking either of two actions</a:t>
            </a:r>
            <a:r>
              <a:rPr lang="en-US" altLang="zh-TW" sz="1600" dirty="0" smtClean="0">
                <a:solidFill>
                  <a:schemeClr val="tx1"/>
                </a:solidFill>
              </a:rPr>
              <a:t>.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Move in the x-direction one </a:t>
            </a:r>
            <a:r>
              <a:rPr lang="en-US" altLang="zh-TW" sz="1600" dirty="0" smtClean="0">
                <a:solidFill>
                  <a:schemeClr val="tx1"/>
                </a:solidFill>
              </a:rPr>
              <a:t>unit, point </a:t>
            </a:r>
            <a:r>
              <a:rPr lang="en-US" altLang="zh-TW" sz="1600" dirty="0" smtClean="0">
                <a:solidFill>
                  <a:schemeClr val="accent2"/>
                </a:solidFill>
              </a:rPr>
              <a:t>P =(</a:t>
            </a:r>
            <a:r>
              <a:rPr lang="pt-BR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x</a:t>
            </a:r>
            <a:r>
              <a:rPr lang="pt-BR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i</a:t>
            </a:r>
            <a:r>
              <a:rPr lang="pt-BR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+1,</a:t>
            </a:r>
            <a:r>
              <a:rPr lang="pt-BR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 </a:t>
            </a:r>
            <a:r>
              <a:rPr lang="pt-BR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y</a:t>
            </a:r>
            <a:r>
              <a:rPr lang="pt-BR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i</a:t>
            </a:r>
            <a:r>
              <a:rPr lang="pt-BR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)</a:t>
            </a:r>
            <a:r>
              <a:rPr lang="en-US" altLang="zh-TW" sz="1600" dirty="0" smtClean="0">
                <a:solidFill>
                  <a:schemeClr val="tx1"/>
                </a:solidFill>
              </a:rPr>
              <a:t> 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 smtClean="0">
                <a:solidFill>
                  <a:schemeClr val="tx1"/>
                </a:solidFill>
              </a:rPr>
              <a:t>Move </a:t>
            </a:r>
            <a:r>
              <a:rPr lang="en-US" altLang="zh-TW" sz="1600" dirty="0">
                <a:solidFill>
                  <a:schemeClr val="tx1"/>
                </a:solidFill>
              </a:rPr>
              <a:t>in the x- direction one unit &amp; move in the negative y-direction one </a:t>
            </a:r>
            <a:r>
              <a:rPr lang="en-US" altLang="zh-TW" sz="1600" dirty="0" smtClean="0">
                <a:solidFill>
                  <a:schemeClr val="tx1"/>
                </a:solidFill>
              </a:rPr>
              <a:t>unit, point </a:t>
            </a:r>
            <a:r>
              <a:rPr lang="en-US" altLang="zh-TW" sz="1600" dirty="0" smtClean="0">
                <a:solidFill>
                  <a:schemeClr val="accent2"/>
                </a:solidFill>
              </a:rPr>
              <a:t>Q</a:t>
            </a:r>
            <a:r>
              <a:rPr lang="en-US" altLang="zh-TW" sz="1600" dirty="0">
                <a:solidFill>
                  <a:schemeClr val="accent2"/>
                </a:solidFill>
              </a:rPr>
              <a:t> =(</a:t>
            </a:r>
            <a:r>
              <a:rPr lang="pt-BR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x</a:t>
            </a:r>
            <a:r>
              <a:rPr lang="pt-BR" altLang="zh-TW" sz="1600" baseline="-25000" dirty="0">
                <a:solidFill>
                  <a:schemeClr val="accent2"/>
                </a:solidFill>
                <a:latin typeface="verdana" panose="020B0604030504040204" pitchFamily="34" charset="0"/>
              </a:rPr>
              <a:t>i</a:t>
            </a:r>
            <a:r>
              <a:rPr lang="pt-BR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+1, </a:t>
            </a:r>
            <a:r>
              <a:rPr lang="pt-BR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y</a:t>
            </a:r>
            <a:r>
              <a:rPr lang="pt-BR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i</a:t>
            </a:r>
            <a:r>
              <a:rPr lang="pt-BR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-1)</a:t>
            </a:r>
            <a:r>
              <a:rPr lang="en-US" altLang="zh-TW" sz="1600" dirty="0" smtClean="0">
                <a:solidFill>
                  <a:schemeClr val="tx1"/>
                </a:solidFill>
              </a:rPr>
              <a:t>.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2481260"/>
            <a:ext cx="52565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600" dirty="0" smtClean="0">
                <a:solidFill>
                  <a:schemeClr val="tx1"/>
                </a:solidFill>
              </a:rPr>
              <a:t>D(</a:t>
            </a:r>
            <a:r>
              <a:rPr lang="en-US" altLang="zh-TW" sz="1600" dirty="0" err="1" smtClean="0">
                <a:solidFill>
                  <a:schemeClr val="tx1"/>
                </a:solidFill>
              </a:rPr>
              <a:t>t</a:t>
            </a:r>
            <a:r>
              <a:rPr lang="en-US" altLang="zh-TW" sz="1600" baseline="-25000" dirty="0" err="1" smtClean="0">
                <a:solidFill>
                  <a:schemeClr val="tx1"/>
                </a:solidFill>
              </a:rPr>
              <a:t>i</a:t>
            </a:r>
            <a:r>
              <a:rPr lang="en-US" altLang="zh-TW" sz="1600" dirty="0">
                <a:solidFill>
                  <a:schemeClr val="tx1"/>
                </a:solidFill>
              </a:rPr>
              <a:t>) </a:t>
            </a:r>
            <a:r>
              <a:rPr lang="en-US" altLang="zh-TW" sz="1600" dirty="0" smtClean="0">
                <a:solidFill>
                  <a:schemeClr val="tx1"/>
                </a:solidFill>
              </a:rPr>
              <a:t>is </a:t>
            </a:r>
            <a:r>
              <a:rPr lang="en-US" altLang="zh-TW" sz="1600" dirty="0">
                <a:solidFill>
                  <a:schemeClr val="tx1"/>
                </a:solidFill>
              </a:rPr>
              <a:t>the distance to point P squared minus the </a:t>
            </a:r>
            <a:r>
              <a:rPr lang="en-US" altLang="zh-TW" sz="1600" dirty="0" smtClean="0">
                <a:solidFill>
                  <a:schemeClr val="tx1"/>
                </a:solidFill>
              </a:rPr>
              <a:t>distance from </a:t>
            </a:r>
            <a:r>
              <a:rPr lang="en-US" altLang="zh-TW" sz="1600" dirty="0">
                <a:solidFill>
                  <a:schemeClr val="tx1"/>
                </a:solidFill>
              </a:rPr>
              <a:t>the origin to the true circle </a:t>
            </a:r>
            <a:r>
              <a:rPr lang="en-US" altLang="zh-TW" sz="1600" dirty="0" smtClean="0">
                <a:solidFill>
                  <a:schemeClr val="tx1"/>
                </a:solidFill>
              </a:rPr>
              <a:t>squared.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600" dirty="0" smtClean="0">
                <a:solidFill>
                  <a:schemeClr val="tx1"/>
                </a:solidFill>
              </a:rPr>
              <a:t>D(</a:t>
            </a:r>
            <a:r>
              <a:rPr lang="en-US" altLang="zh-TW" sz="1600" dirty="0" err="1" smtClean="0">
                <a:solidFill>
                  <a:schemeClr val="tx1"/>
                </a:solidFill>
              </a:rPr>
              <a:t>s</a:t>
            </a:r>
            <a:r>
              <a:rPr lang="en-US" altLang="zh-TW" sz="1600" baseline="-25000" dirty="0" err="1" smtClean="0">
                <a:solidFill>
                  <a:schemeClr val="tx1"/>
                </a:solidFill>
              </a:rPr>
              <a:t>i</a:t>
            </a:r>
            <a:r>
              <a:rPr lang="en-US" altLang="zh-TW" sz="1600" dirty="0" smtClean="0">
                <a:solidFill>
                  <a:schemeClr val="tx1"/>
                </a:solidFill>
              </a:rPr>
              <a:t>) </a:t>
            </a:r>
            <a:r>
              <a:rPr lang="en-US" altLang="zh-TW" sz="1600" dirty="0">
                <a:solidFill>
                  <a:schemeClr val="tx1"/>
                </a:solidFill>
              </a:rPr>
              <a:t>is the distance to point </a:t>
            </a:r>
            <a:r>
              <a:rPr lang="en-US" altLang="zh-TW" sz="1600" dirty="0" smtClean="0">
                <a:solidFill>
                  <a:schemeClr val="tx1"/>
                </a:solidFill>
              </a:rPr>
              <a:t>Q </a:t>
            </a:r>
            <a:r>
              <a:rPr lang="en-US" altLang="zh-TW" sz="1600" dirty="0">
                <a:solidFill>
                  <a:schemeClr val="tx1"/>
                </a:solidFill>
              </a:rPr>
              <a:t>squared minus the distance from the origin to the true circle squared.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9552" y="3666510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D(t</a:t>
            </a:r>
            <a:r>
              <a:rPr lang="pt-BR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i</a:t>
            </a:r>
            <a:r>
              <a:rPr lang="pt-BR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)=(</a:t>
            </a:r>
            <a:r>
              <a:rPr lang="pt-BR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x</a:t>
            </a:r>
            <a:r>
              <a:rPr lang="pt-BR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i</a:t>
            </a:r>
            <a:r>
              <a:rPr lang="pt-BR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+1)</a:t>
            </a:r>
            <a:r>
              <a:rPr lang="pt-BR" altLang="zh-TW" sz="1600" baseline="30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2</a:t>
            </a:r>
            <a:r>
              <a:rPr lang="pt-BR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+ </a:t>
            </a:r>
            <a:r>
              <a:rPr lang="pt-BR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y</a:t>
            </a:r>
            <a:r>
              <a:rPr lang="pt-BR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i</a:t>
            </a:r>
            <a:r>
              <a:rPr lang="pt-BR" altLang="zh-TW" sz="1600" baseline="30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2</a:t>
            </a:r>
            <a:r>
              <a:rPr lang="pt-BR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 </a:t>
            </a:r>
            <a:r>
              <a:rPr lang="pt-BR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- r</a:t>
            </a:r>
            <a:r>
              <a:rPr lang="pt-BR" altLang="zh-TW" sz="1600" baseline="30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2</a:t>
            </a:r>
            <a:endParaRPr lang="zh-TW" altLang="en-US" sz="1600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62429" y="3624000"/>
            <a:ext cx="29690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D(s</a:t>
            </a:r>
            <a:r>
              <a:rPr lang="pt-BR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i</a:t>
            </a:r>
            <a:r>
              <a:rPr lang="pt-BR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)=(</a:t>
            </a:r>
            <a:r>
              <a:rPr lang="pt-BR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x</a:t>
            </a:r>
            <a:r>
              <a:rPr lang="pt-BR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i</a:t>
            </a:r>
            <a:r>
              <a:rPr lang="pt-BR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+1)</a:t>
            </a:r>
            <a:r>
              <a:rPr lang="pt-BR" altLang="zh-TW" sz="1600" baseline="30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2</a:t>
            </a:r>
            <a:r>
              <a:rPr lang="pt-BR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+ </a:t>
            </a:r>
            <a:r>
              <a:rPr lang="pt-BR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(y</a:t>
            </a:r>
            <a:r>
              <a:rPr lang="pt-BR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i</a:t>
            </a:r>
            <a:r>
              <a:rPr lang="pt-BR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-1)</a:t>
            </a:r>
            <a:r>
              <a:rPr lang="pt-BR" altLang="zh-TW" sz="1600" baseline="30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2</a:t>
            </a:r>
            <a:r>
              <a:rPr lang="pt-BR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 </a:t>
            </a:r>
            <a:r>
              <a:rPr lang="pt-BR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- r</a:t>
            </a:r>
            <a:r>
              <a:rPr lang="pt-BR" altLang="zh-TW" sz="1600" baseline="30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2</a:t>
            </a:r>
            <a:endParaRPr lang="zh-TW" altLang="en-US" sz="16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987824" y="3630881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chemeClr val="accent2"/>
                </a:solidFill>
                <a:latin typeface="Verdana" panose="020B0604030504040204" pitchFamily="34" charset="0"/>
                <a:ea typeface="標楷體" panose="03000509000000000000" pitchFamily="65" charset="-120"/>
              </a:rPr>
              <a:t>≧ 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endParaRPr lang="zh-TW" altLang="en-US" sz="1600" dirty="0">
              <a:solidFill>
                <a:schemeClr val="accent2"/>
              </a:solidFill>
              <a:latin typeface="Verdana" panose="020B060403050404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436555" y="3612364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chemeClr val="accent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≦</a:t>
            </a:r>
            <a:r>
              <a:rPr lang="zh-TW" altLang="en-US" sz="1600" dirty="0" smtClean="0">
                <a:solidFill>
                  <a:schemeClr val="accent2"/>
                </a:solidFill>
                <a:latin typeface="Verdana" panose="020B060403050404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endParaRPr lang="zh-TW" altLang="en-US" sz="1600" dirty="0">
              <a:solidFill>
                <a:schemeClr val="accent2"/>
              </a:solidFill>
              <a:latin typeface="Verdana" panose="020B060403050404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3528" y="4091329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   A </a:t>
            </a: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decision 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variable</a:t>
            </a:r>
            <a:endParaRPr lang="zh-TW" altLang="en-US" sz="1600" dirty="0"/>
          </a:p>
        </p:txBody>
      </p:sp>
      <p:sp>
        <p:nvSpPr>
          <p:cNvPr id="21" name="矩形 20"/>
          <p:cNvSpPr/>
          <p:nvPr/>
        </p:nvSpPr>
        <p:spPr>
          <a:xfrm>
            <a:off x="2652178" y="4067780"/>
            <a:ext cx="5952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d</a:t>
            </a:r>
            <a:r>
              <a:rPr lang="en-US" altLang="zh-TW" baseline="-25000" dirty="0" smtClean="0">
                <a:solidFill>
                  <a:schemeClr val="accent2"/>
                </a:solidFill>
              </a:rPr>
              <a:t>i</a:t>
            </a:r>
            <a:r>
              <a:rPr lang="en-US" altLang="zh-TW" dirty="0" smtClean="0">
                <a:solidFill>
                  <a:schemeClr val="accent2"/>
                </a:solidFill>
              </a:rPr>
              <a:t> =D(</a:t>
            </a:r>
            <a:r>
              <a:rPr lang="en-US" altLang="zh-TW" dirty="0" err="1" smtClean="0">
                <a:solidFill>
                  <a:schemeClr val="accent2"/>
                </a:solidFill>
              </a:rPr>
              <a:t>t</a:t>
            </a:r>
            <a:r>
              <a:rPr lang="en-US" altLang="zh-TW" baseline="-25000" dirty="0" err="1" smtClean="0">
                <a:solidFill>
                  <a:schemeClr val="accent2"/>
                </a:solidFill>
              </a:rPr>
              <a:t>i</a:t>
            </a:r>
            <a:r>
              <a:rPr lang="en-US" altLang="zh-TW" dirty="0" smtClean="0">
                <a:solidFill>
                  <a:schemeClr val="accent2"/>
                </a:solidFill>
              </a:rPr>
              <a:t>)+D(</a:t>
            </a:r>
            <a:r>
              <a:rPr lang="en-US" altLang="zh-TW" dirty="0" err="1" smtClean="0">
                <a:solidFill>
                  <a:schemeClr val="accent2"/>
                </a:solidFill>
              </a:rPr>
              <a:t>s</a:t>
            </a:r>
            <a:r>
              <a:rPr lang="en-US" altLang="zh-TW" baseline="-25000" dirty="0" err="1" smtClean="0">
                <a:solidFill>
                  <a:schemeClr val="accent2"/>
                </a:solidFill>
              </a:rPr>
              <a:t>i</a:t>
            </a:r>
            <a:r>
              <a:rPr lang="en-US" altLang="zh-TW" dirty="0" smtClean="0">
                <a:solidFill>
                  <a:schemeClr val="accent2"/>
                </a:solidFill>
              </a:rPr>
              <a:t>) </a:t>
            </a:r>
            <a:r>
              <a:rPr lang="pt-BR" altLang="zh-TW" sz="1600" dirty="0" smtClean="0">
                <a:solidFill>
                  <a:srgbClr val="063DE8"/>
                </a:solidFill>
                <a:latin typeface="verdana" panose="020B0604030504040204" pitchFamily="34" charset="0"/>
              </a:rPr>
              <a:t>= (</a:t>
            </a:r>
            <a:r>
              <a:rPr lang="pt-BR" altLang="zh-TW" sz="1600" dirty="0">
                <a:solidFill>
                  <a:srgbClr val="063DE8"/>
                </a:solidFill>
                <a:latin typeface="verdana" panose="020B0604030504040204" pitchFamily="34" charset="0"/>
              </a:rPr>
              <a:t>x</a:t>
            </a:r>
            <a:r>
              <a:rPr lang="pt-BR" altLang="zh-TW" sz="1600" baseline="-25000" dirty="0">
                <a:solidFill>
                  <a:srgbClr val="063DE8"/>
                </a:solidFill>
                <a:latin typeface="verdana" panose="020B0604030504040204" pitchFamily="34" charset="0"/>
              </a:rPr>
              <a:t>i</a:t>
            </a:r>
            <a:r>
              <a:rPr lang="pt-BR" altLang="zh-TW" sz="1600" dirty="0">
                <a:solidFill>
                  <a:srgbClr val="063DE8"/>
                </a:solidFill>
                <a:latin typeface="verdana" panose="020B0604030504040204" pitchFamily="34" charset="0"/>
              </a:rPr>
              <a:t>+1)</a:t>
            </a:r>
            <a:r>
              <a:rPr lang="pt-BR" altLang="zh-TW" sz="1600" baseline="30000" dirty="0">
                <a:solidFill>
                  <a:srgbClr val="063DE8"/>
                </a:solidFill>
                <a:latin typeface="verdana" panose="020B0604030504040204" pitchFamily="34" charset="0"/>
              </a:rPr>
              <a:t>2</a:t>
            </a:r>
            <a:r>
              <a:rPr lang="pt-BR" altLang="zh-TW" sz="1600" dirty="0">
                <a:solidFill>
                  <a:srgbClr val="063DE8"/>
                </a:solidFill>
                <a:latin typeface="verdana" panose="020B0604030504040204" pitchFamily="34" charset="0"/>
              </a:rPr>
              <a:t>+ y</a:t>
            </a:r>
            <a:r>
              <a:rPr lang="pt-BR" altLang="zh-TW" sz="1600" baseline="-25000" dirty="0">
                <a:solidFill>
                  <a:srgbClr val="063DE8"/>
                </a:solidFill>
                <a:latin typeface="verdana" panose="020B0604030504040204" pitchFamily="34" charset="0"/>
              </a:rPr>
              <a:t>i</a:t>
            </a:r>
            <a:r>
              <a:rPr lang="pt-BR" altLang="zh-TW" sz="1600" baseline="30000" dirty="0">
                <a:solidFill>
                  <a:srgbClr val="063DE8"/>
                </a:solidFill>
                <a:latin typeface="verdana" panose="020B0604030504040204" pitchFamily="34" charset="0"/>
              </a:rPr>
              <a:t>2</a:t>
            </a:r>
            <a:r>
              <a:rPr lang="pt-BR" altLang="zh-TW" sz="1600" dirty="0">
                <a:solidFill>
                  <a:srgbClr val="063DE8"/>
                </a:solidFill>
                <a:latin typeface="verdana" panose="020B0604030504040204" pitchFamily="34" charset="0"/>
              </a:rPr>
              <a:t> - </a:t>
            </a:r>
            <a:r>
              <a:rPr lang="pt-BR" altLang="zh-TW" sz="1600" dirty="0" smtClean="0">
                <a:solidFill>
                  <a:srgbClr val="063DE8"/>
                </a:solidFill>
                <a:latin typeface="verdana" panose="020B0604030504040204" pitchFamily="34" charset="0"/>
              </a:rPr>
              <a:t>r</a:t>
            </a:r>
            <a:r>
              <a:rPr lang="pt-BR" altLang="zh-TW" sz="1600" baseline="30000" dirty="0" smtClean="0">
                <a:solidFill>
                  <a:srgbClr val="063DE8"/>
                </a:solidFill>
                <a:latin typeface="verdana" panose="020B0604030504040204" pitchFamily="34" charset="0"/>
              </a:rPr>
              <a:t>2 </a:t>
            </a:r>
            <a:r>
              <a:rPr lang="pt-BR" altLang="zh-TW" sz="1600" dirty="0" smtClean="0">
                <a:solidFill>
                  <a:srgbClr val="063DE8"/>
                </a:solidFill>
                <a:latin typeface="verdana" panose="020B0604030504040204" pitchFamily="34" charset="0"/>
              </a:rPr>
              <a:t>+ (</a:t>
            </a:r>
            <a:r>
              <a:rPr lang="pt-BR" altLang="zh-TW" sz="1600" dirty="0">
                <a:solidFill>
                  <a:srgbClr val="063DE8"/>
                </a:solidFill>
                <a:latin typeface="verdana" panose="020B0604030504040204" pitchFamily="34" charset="0"/>
              </a:rPr>
              <a:t>x</a:t>
            </a:r>
            <a:r>
              <a:rPr lang="pt-BR" altLang="zh-TW" sz="1600" baseline="-25000" dirty="0">
                <a:solidFill>
                  <a:srgbClr val="063DE8"/>
                </a:solidFill>
                <a:latin typeface="verdana" panose="020B0604030504040204" pitchFamily="34" charset="0"/>
              </a:rPr>
              <a:t>i</a:t>
            </a:r>
            <a:r>
              <a:rPr lang="pt-BR" altLang="zh-TW" sz="1600" dirty="0">
                <a:solidFill>
                  <a:srgbClr val="063DE8"/>
                </a:solidFill>
                <a:latin typeface="verdana" panose="020B0604030504040204" pitchFamily="34" charset="0"/>
              </a:rPr>
              <a:t>+1)</a:t>
            </a:r>
            <a:r>
              <a:rPr lang="pt-BR" altLang="zh-TW" sz="1600" baseline="30000" dirty="0">
                <a:solidFill>
                  <a:srgbClr val="063DE8"/>
                </a:solidFill>
                <a:latin typeface="verdana" panose="020B0604030504040204" pitchFamily="34" charset="0"/>
              </a:rPr>
              <a:t>2</a:t>
            </a:r>
            <a:r>
              <a:rPr lang="pt-BR" altLang="zh-TW" sz="1600" dirty="0">
                <a:solidFill>
                  <a:srgbClr val="063DE8"/>
                </a:solidFill>
                <a:latin typeface="verdana" panose="020B0604030504040204" pitchFamily="34" charset="0"/>
              </a:rPr>
              <a:t>+ (y</a:t>
            </a:r>
            <a:r>
              <a:rPr lang="pt-BR" altLang="zh-TW" sz="1600" baseline="-25000" dirty="0">
                <a:solidFill>
                  <a:srgbClr val="063DE8"/>
                </a:solidFill>
                <a:latin typeface="verdana" panose="020B0604030504040204" pitchFamily="34" charset="0"/>
              </a:rPr>
              <a:t>i</a:t>
            </a:r>
            <a:r>
              <a:rPr lang="pt-BR" altLang="zh-TW" sz="1600" dirty="0">
                <a:solidFill>
                  <a:srgbClr val="063DE8"/>
                </a:solidFill>
                <a:latin typeface="verdana" panose="020B0604030504040204" pitchFamily="34" charset="0"/>
              </a:rPr>
              <a:t>-1)</a:t>
            </a:r>
            <a:r>
              <a:rPr lang="pt-BR" altLang="zh-TW" sz="1600" baseline="30000" dirty="0">
                <a:solidFill>
                  <a:srgbClr val="063DE8"/>
                </a:solidFill>
                <a:latin typeface="verdana" panose="020B0604030504040204" pitchFamily="34" charset="0"/>
              </a:rPr>
              <a:t>2</a:t>
            </a:r>
            <a:r>
              <a:rPr lang="pt-BR" altLang="zh-TW" sz="1600" dirty="0">
                <a:solidFill>
                  <a:srgbClr val="063DE8"/>
                </a:solidFill>
                <a:latin typeface="verdana" panose="020B0604030504040204" pitchFamily="34" charset="0"/>
              </a:rPr>
              <a:t> - r</a:t>
            </a:r>
            <a:r>
              <a:rPr lang="pt-BR" altLang="zh-TW" sz="1600" baseline="30000" dirty="0">
                <a:solidFill>
                  <a:srgbClr val="063DE8"/>
                </a:solidFill>
                <a:latin typeface="verdana" panose="020B0604030504040204" pitchFamily="34" charset="0"/>
              </a:rPr>
              <a:t>2</a:t>
            </a:r>
            <a:r>
              <a:rPr lang="en-US" altLang="zh-TW" dirty="0" smtClean="0">
                <a:solidFill>
                  <a:schemeClr val="accent2"/>
                </a:solidFill>
              </a:rPr>
              <a:t> 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6078" y="4509120"/>
            <a:ext cx="84943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600" dirty="0">
                <a:solidFill>
                  <a:schemeClr val="tx1"/>
                </a:solidFill>
              </a:rPr>
              <a:t>If it is assumed that the circle is centered at the origin, then at the first step x = 0 &amp; y = </a:t>
            </a:r>
            <a:r>
              <a:rPr lang="en-US" altLang="zh-TW" sz="1600" dirty="0" smtClean="0">
                <a:solidFill>
                  <a:schemeClr val="tx1"/>
                </a:solidFill>
              </a:rPr>
              <a:t>r.  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97592" y="4821809"/>
            <a:ext cx="5254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d</a:t>
            </a:r>
            <a:r>
              <a:rPr lang="en-US" altLang="zh-TW" baseline="-25000" dirty="0" smtClean="0">
                <a:solidFill>
                  <a:schemeClr val="accent2"/>
                </a:solidFill>
              </a:rPr>
              <a:t>1</a:t>
            </a:r>
            <a:r>
              <a:rPr lang="en-US" altLang="zh-TW" dirty="0" smtClean="0">
                <a:solidFill>
                  <a:schemeClr val="accent2"/>
                </a:solidFill>
              </a:rPr>
              <a:t> </a:t>
            </a:r>
            <a:r>
              <a:rPr lang="pt-BR" altLang="zh-TW" sz="1600" dirty="0" smtClean="0">
                <a:solidFill>
                  <a:srgbClr val="063DE8"/>
                </a:solidFill>
                <a:latin typeface="verdana" panose="020B0604030504040204" pitchFamily="34" charset="0"/>
              </a:rPr>
              <a:t>= (0+1)</a:t>
            </a:r>
            <a:r>
              <a:rPr lang="pt-BR" altLang="zh-TW" sz="1600" baseline="30000" dirty="0" smtClean="0">
                <a:solidFill>
                  <a:srgbClr val="063DE8"/>
                </a:solidFill>
                <a:latin typeface="verdana" panose="020B0604030504040204" pitchFamily="34" charset="0"/>
              </a:rPr>
              <a:t>2</a:t>
            </a:r>
            <a:r>
              <a:rPr lang="pt-BR" altLang="zh-TW" sz="1600" dirty="0">
                <a:solidFill>
                  <a:srgbClr val="063DE8"/>
                </a:solidFill>
                <a:latin typeface="verdana" panose="020B0604030504040204" pitchFamily="34" charset="0"/>
              </a:rPr>
              <a:t>+ </a:t>
            </a:r>
            <a:r>
              <a:rPr lang="pt-BR" altLang="zh-TW" sz="1600" dirty="0" smtClean="0">
                <a:solidFill>
                  <a:srgbClr val="063DE8"/>
                </a:solidFill>
                <a:latin typeface="verdana" panose="020B0604030504040204" pitchFamily="34" charset="0"/>
              </a:rPr>
              <a:t>r</a:t>
            </a:r>
            <a:r>
              <a:rPr lang="pt-BR" altLang="zh-TW" sz="1600" baseline="30000" dirty="0" smtClean="0">
                <a:solidFill>
                  <a:srgbClr val="063DE8"/>
                </a:solidFill>
                <a:latin typeface="verdana" panose="020B0604030504040204" pitchFamily="34" charset="0"/>
              </a:rPr>
              <a:t>2</a:t>
            </a:r>
            <a:r>
              <a:rPr lang="pt-BR" altLang="zh-TW" sz="1600" dirty="0">
                <a:solidFill>
                  <a:srgbClr val="063DE8"/>
                </a:solidFill>
                <a:latin typeface="verdana" panose="020B0604030504040204" pitchFamily="34" charset="0"/>
              </a:rPr>
              <a:t> - </a:t>
            </a:r>
            <a:r>
              <a:rPr lang="pt-BR" altLang="zh-TW" sz="1600" dirty="0" smtClean="0">
                <a:solidFill>
                  <a:srgbClr val="063DE8"/>
                </a:solidFill>
                <a:latin typeface="verdana" panose="020B0604030504040204" pitchFamily="34" charset="0"/>
              </a:rPr>
              <a:t>r</a:t>
            </a:r>
            <a:r>
              <a:rPr lang="pt-BR" altLang="zh-TW" sz="1600" baseline="30000" dirty="0" smtClean="0">
                <a:solidFill>
                  <a:srgbClr val="063DE8"/>
                </a:solidFill>
                <a:latin typeface="verdana" panose="020B0604030504040204" pitchFamily="34" charset="0"/>
              </a:rPr>
              <a:t>2 </a:t>
            </a:r>
            <a:r>
              <a:rPr lang="pt-BR" altLang="zh-TW" sz="1600" dirty="0" smtClean="0">
                <a:solidFill>
                  <a:srgbClr val="063DE8"/>
                </a:solidFill>
                <a:latin typeface="verdana" panose="020B0604030504040204" pitchFamily="34" charset="0"/>
              </a:rPr>
              <a:t>+ (0+1)</a:t>
            </a:r>
            <a:r>
              <a:rPr lang="pt-BR" altLang="zh-TW" sz="1600" baseline="30000" dirty="0" smtClean="0">
                <a:solidFill>
                  <a:srgbClr val="063DE8"/>
                </a:solidFill>
                <a:latin typeface="verdana" panose="020B0604030504040204" pitchFamily="34" charset="0"/>
              </a:rPr>
              <a:t>2</a:t>
            </a:r>
            <a:r>
              <a:rPr lang="pt-BR" altLang="zh-TW" sz="1600" dirty="0">
                <a:solidFill>
                  <a:srgbClr val="063DE8"/>
                </a:solidFill>
                <a:latin typeface="verdana" panose="020B0604030504040204" pitchFamily="34" charset="0"/>
              </a:rPr>
              <a:t>+ </a:t>
            </a:r>
            <a:r>
              <a:rPr lang="pt-BR" altLang="zh-TW" sz="1600" dirty="0" smtClean="0">
                <a:solidFill>
                  <a:srgbClr val="063DE8"/>
                </a:solidFill>
                <a:latin typeface="verdana" panose="020B0604030504040204" pitchFamily="34" charset="0"/>
              </a:rPr>
              <a:t>(r-1)</a:t>
            </a:r>
            <a:r>
              <a:rPr lang="pt-BR" altLang="zh-TW" sz="1600" baseline="30000" dirty="0" smtClean="0">
                <a:solidFill>
                  <a:srgbClr val="063DE8"/>
                </a:solidFill>
                <a:latin typeface="verdana" panose="020B0604030504040204" pitchFamily="34" charset="0"/>
              </a:rPr>
              <a:t>2</a:t>
            </a:r>
            <a:r>
              <a:rPr lang="pt-BR" altLang="zh-TW" sz="1600" dirty="0">
                <a:solidFill>
                  <a:srgbClr val="063DE8"/>
                </a:solidFill>
                <a:latin typeface="verdana" panose="020B0604030504040204" pitchFamily="34" charset="0"/>
              </a:rPr>
              <a:t> - r</a:t>
            </a:r>
            <a:r>
              <a:rPr lang="pt-BR" altLang="zh-TW" sz="1600" baseline="30000" dirty="0">
                <a:solidFill>
                  <a:srgbClr val="063DE8"/>
                </a:solidFill>
                <a:latin typeface="verdana" panose="020B0604030504040204" pitchFamily="34" charset="0"/>
              </a:rPr>
              <a:t>2</a:t>
            </a:r>
            <a:r>
              <a:rPr lang="en-US" altLang="zh-TW" dirty="0" smtClean="0">
                <a:solidFill>
                  <a:schemeClr val="accent2"/>
                </a:solidFill>
              </a:rPr>
              <a:t> </a:t>
            </a:r>
            <a:r>
              <a:rPr lang="en-US" altLang="zh-TW" sz="1600" dirty="0" smtClean="0">
                <a:solidFill>
                  <a:schemeClr val="accent2"/>
                </a:solidFill>
              </a:rPr>
              <a:t>= </a:t>
            </a:r>
            <a:r>
              <a:rPr lang="en-US" altLang="zh-TW" sz="1600" dirty="0" smtClean="0">
                <a:solidFill>
                  <a:srgbClr val="C00000"/>
                </a:solidFill>
              </a:rPr>
              <a:t>3 – 2r</a:t>
            </a:r>
            <a:endParaRPr lang="zh-TW" altLang="en-US" sz="1600" dirty="0">
              <a:solidFill>
                <a:srgbClr val="C0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58858" y="5375180"/>
            <a:ext cx="58620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Thereafter, if </a:t>
            </a:r>
            <a:r>
              <a:rPr lang="en-US" altLang="zh-TW" sz="16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</a:t>
            </a:r>
            <a:r>
              <a:rPr lang="en-US" altLang="zh-TW" sz="1600" baseline="-250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</a:t>
            </a:r>
            <a:r>
              <a:rPr lang="en-US" altLang="zh-TW" sz="16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&lt;0, then </a:t>
            </a:r>
            <a:r>
              <a:rPr lang="en-US" altLang="zh-TW" sz="16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only x is incremented.</a:t>
            </a:r>
            <a:endParaRPr lang="zh-TW" altLang="en-US" sz="1600" dirty="0">
              <a:solidFill>
                <a:srgbClr val="C00000"/>
              </a:solidFill>
              <a:latin typeface="Verdana" panose="020B060403050404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47664" y="5727263"/>
            <a:ext cx="34323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  <a:latin typeface="verdana" panose="020B0604030504040204" pitchFamily="34" charset="0"/>
              </a:rPr>
              <a:t>if d</a:t>
            </a:r>
            <a:r>
              <a:rPr lang="en-US" altLang="zh-TW" sz="1600" baseline="-25000" dirty="0">
                <a:solidFill>
                  <a:srgbClr val="C00000"/>
                </a:solidFill>
                <a:latin typeface="verdana" panose="020B0604030504040204" pitchFamily="34" charset="0"/>
              </a:rPr>
              <a:t>i</a:t>
            </a:r>
            <a:r>
              <a:rPr lang="en-US" altLang="zh-TW" sz="1600" dirty="0">
                <a:solidFill>
                  <a:srgbClr val="C00000"/>
                </a:solidFill>
                <a:latin typeface="verdana" panose="020B0604030504040204" pitchFamily="34" charset="0"/>
              </a:rPr>
              <a:t>≥0</a:t>
            </a:r>
            <a:r>
              <a:rPr lang="en-US" altLang="zh-TW" sz="1600" dirty="0" smtClean="0">
                <a:solidFill>
                  <a:srgbClr val="C00000"/>
                </a:solidFill>
                <a:latin typeface="verdana" panose="020B0604030504040204" pitchFamily="34" charset="0"/>
              </a:rPr>
              <a:t>, then </a:t>
            </a:r>
            <a:r>
              <a:rPr lang="en-US" altLang="zh-TW" sz="1600" dirty="0">
                <a:solidFill>
                  <a:srgbClr val="C00000"/>
                </a:solidFill>
                <a:latin typeface="verdana" panose="020B0604030504040204" pitchFamily="34" charset="0"/>
              </a:rPr>
              <a:t>x &amp; y </a:t>
            </a:r>
            <a:r>
              <a:rPr lang="en-US" altLang="zh-TW" sz="1600">
                <a:solidFill>
                  <a:srgbClr val="C00000"/>
                </a:solidFill>
                <a:latin typeface="verdana" panose="020B0604030504040204" pitchFamily="34" charset="0"/>
              </a:rPr>
              <a:t>are </a:t>
            </a:r>
            <a:r>
              <a:rPr lang="en-US" altLang="zh-TW" sz="1600" smtClean="0">
                <a:solidFill>
                  <a:srgbClr val="C00000"/>
                </a:solidFill>
                <a:latin typeface="verdana" panose="020B0604030504040204" pitchFamily="34" charset="0"/>
              </a:rPr>
              <a:t>modified</a:t>
            </a:r>
            <a:endParaRPr lang="zh-TW" altLang="en-US" sz="1600" dirty="0">
              <a:solidFill>
                <a:srgbClr val="C0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305804" y="5346359"/>
            <a:ext cx="1167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x</a:t>
            </a:r>
            <a:r>
              <a:rPr lang="en-US" altLang="zh-TW" sz="1600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i+1</a:t>
            </a: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=x</a:t>
            </a:r>
            <a:r>
              <a:rPr lang="en-US" altLang="zh-TW" sz="1600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i</a:t>
            </a: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+1</a:t>
            </a:r>
            <a:endParaRPr lang="zh-TW" altLang="en-US" sz="1600" dirty="0"/>
          </a:p>
        </p:txBody>
      </p:sp>
      <p:sp>
        <p:nvSpPr>
          <p:cNvPr id="29" name="矩形 28"/>
          <p:cNvSpPr/>
          <p:nvPr/>
        </p:nvSpPr>
        <p:spPr>
          <a:xfrm>
            <a:off x="6676951" y="5346359"/>
            <a:ext cx="17091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d</a:t>
            </a:r>
            <a:r>
              <a:rPr lang="en-US" altLang="zh-TW" sz="1600" baseline="-25000" dirty="0">
                <a:solidFill>
                  <a:schemeClr val="accent2"/>
                </a:solidFill>
                <a:latin typeface="verdana" panose="020B0604030504040204" pitchFamily="34" charset="0"/>
              </a:rPr>
              <a:t>i+1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=d</a:t>
            </a:r>
            <a:r>
              <a:rPr lang="en-US" altLang="zh-TW" sz="1600" baseline="-25000" dirty="0">
                <a:solidFill>
                  <a:schemeClr val="accent2"/>
                </a:solidFill>
                <a:latin typeface="verdana" panose="020B0604030504040204" pitchFamily="34" charset="0"/>
              </a:rPr>
              <a:t>i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+ 4x</a:t>
            </a:r>
            <a:r>
              <a:rPr lang="en-US" altLang="zh-TW" sz="1600" baseline="-25000" dirty="0">
                <a:solidFill>
                  <a:schemeClr val="accent2"/>
                </a:solidFill>
                <a:latin typeface="verdana" panose="020B0604030504040204" pitchFamily="34" charset="0"/>
              </a:rPr>
              <a:t>i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+6</a:t>
            </a:r>
            <a:endParaRPr lang="zh-TW" altLang="en-US" sz="1600" dirty="0">
              <a:solidFill>
                <a:schemeClr val="accent2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308155" y="5754742"/>
            <a:ext cx="1167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x</a:t>
            </a:r>
            <a:r>
              <a:rPr lang="en-US" altLang="zh-TW" sz="1600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i+1</a:t>
            </a: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=x</a:t>
            </a:r>
            <a:r>
              <a:rPr lang="en-US" altLang="zh-TW" sz="1600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i</a:t>
            </a:r>
            <a:r>
              <a:rPr lang="en-US" altLang="zh-TW" sz="1600" dirty="0">
                <a:solidFill>
                  <a:srgbClr val="000000"/>
                </a:solidFill>
                <a:latin typeface="verdana" panose="020B0604030504040204" pitchFamily="34" charset="0"/>
              </a:rPr>
              <a:t>+1</a:t>
            </a:r>
            <a:endParaRPr lang="zh-TW" altLang="en-US" sz="1600" dirty="0"/>
          </a:p>
        </p:txBody>
      </p:sp>
      <p:sp>
        <p:nvSpPr>
          <p:cNvPr id="31" name="矩形 30"/>
          <p:cNvSpPr/>
          <p:nvPr/>
        </p:nvSpPr>
        <p:spPr>
          <a:xfrm>
            <a:off x="5305424" y="6140431"/>
            <a:ext cx="22725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d</a:t>
            </a:r>
            <a:r>
              <a:rPr lang="en-US" altLang="zh-TW" sz="1600" baseline="-25000" dirty="0">
                <a:solidFill>
                  <a:schemeClr val="accent2"/>
                </a:solidFill>
                <a:latin typeface="verdana" panose="020B0604030504040204" pitchFamily="34" charset="0"/>
              </a:rPr>
              <a:t>i+1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=d</a:t>
            </a:r>
            <a:r>
              <a:rPr lang="en-US" altLang="zh-TW" sz="1600" baseline="-25000" dirty="0">
                <a:solidFill>
                  <a:schemeClr val="accent2"/>
                </a:solidFill>
                <a:latin typeface="verdana" panose="020B0604030504040204" pitchFamily="34" charset="0"/>
              </a:rPr>
              <a:t>i</a:t>
            </a:r>
            <a:r>
              <a:rPr lang="en-US" altLang="zh-TW" sz="1600" dirty="0">
                <a:solidFill>
                  <a:schemeClr val="accent2"/>
                </a:solidFill>
                <a:latin typeface="verdana" panose="020B0604030504040204" pitchFamily="34" charset="0"/>
              </a:rPr>
              <a:t>+ 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4(x</a:t>
            </a:r>
            <a:r>
              <a:rPr lang="en-US" altLang="zh-TW" sz="1600" baseline="-250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i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-</a:t>
            </a:r>
            <a:r>
              <a:rPr lang="en-US" altLang="zh-TW" sz="1600" dirty="0" err="1" smtClean="0">
                <a:solidFill>
                  <a:schemeClr val="accent2"/>
                </a:solidFill>
                <a:latin typeface="verdana" panose="020B0604030504040204" pitchFamily="34" charset="0"/>
              </a:rPr>
              <a:t>y</a:t>
            </a:r>
            <a:r>
              <a:rPr lang="en-US" altLang="zh-TW" sz="1600" baseline="-25000" dirty="0" err="1" smtClean="0">
                <a:solidFill>
                  <a:schemeClr val="accent2"/>
                </a:solidFill>
                <a:latin typeface="verdana" panose="020B0604030504040204" pitchFamily="34" charset="0"/>
              </a:rPr>
              <a:t>i</a:t>
            </a:r>
            <a:r>
              <a:rPr lang="en-US" altLang="zh-TW" sz="1600" dirty="0" smtClean="0">
                <a:solidFill>
                  <a:schemeClr val="accent2"/>
                </a:solidFill>
                <a:latin typeface="verdana" panose="020B0604030504040204" pitchFamily="34" charset="0"/>
              </a:rPr>
              <a:t>)+10</a:t>
            </a:r>
            <a:endParaRPr lang="zh-TW" altLang="en-US" sz="1600" dirty="0">
              <a:solidFill>
                <a:schemeClr val="accent2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681529" y="5748953"/>
            <a:ext cx="1091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y</a:t>
            </a:r>
            <a:r>
              <a:rPr lang="en-US" altLang="zh-TW" sz="1600" baseline="-250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i+1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=y</a:t>
            </a:r>
            <a:r>
              <a:rPr lang="en-US" altLang="zh-TW" sz="1600" baseline="-250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i</a:t>
            </a:r>
            <a:r>
              <a:rPr lang="en-US" altLang="zh-TW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-1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1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1532471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Draw2D.c</a:t>
            </a:r>
            <a:endParaRPr lang="en-US" altLang="zh-TW" dirty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8382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818353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LCD Display Introduction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07504" y="764704"/>
            <a:ext cx="8640960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zh-TW" altLang="en-US" sz="2400" kern="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種類</a:t>
            </a:r>
            <a:endParaRPr lang="zh-TW" altLang="en-US" sz="1800" kern="0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eaLnBrk="1" hangingPunct="1">
              <a:buClr>
                <a:srgbClr val="FF0000"/>
              </a:buClr>
              <a:defRPr/>
            </a:pPr>
            <a:r>
              <a:rPr lang="zh-TW" altLang="en-US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文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字型：已經有內建文字圖形（通常只有英文字母大小寫、阿拉伯數字、</a:t>
            </a:r>
            <a:r>
              <a:rPr lang="zh-TW" altLang="en-US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標點符號），只要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輸入對應的字形碼（</a:t>
            </a:r>
            <a:r>
              <a:rPr lang="en-US" altLang="zh-TW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ASCII code</a:t>
            </a:r>
            <a:r>
              <a:rPr lang="zh-TW" altLang="en-US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），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LCD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便會將該字的圖形顯示於</a:t>
            </a:r>
            <a:r>
              <a:rPr lang="en-US" altLang="zh-TW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LCD.</a:t>
            </a:r>
          </a:p>
          <a:p>
            <a:pPr lvl="1" eaLnBrk="1" hangingPunct="1">
              <a:buClr>
                <a:srgbClr val="FF0000"/>
              </a:buClr>
              <a:defRPr/>
            </a:pPr>
            <a:r>
              <a:rPr lang="zh-TW" altLang="en-US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繪圖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</a:t>
            </a:r>
            <a:r>
              <a:rPr lang="zh-TW" altLang="en-US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：用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繪圖的方式將資料顯示於</a:t>
            </a:r>
            <a:r>
              <a:rPr lang="en-US" altLang="zh-TW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LCD. </a:t>
            </a:r>
            <a:r>
              <a:rPr lang="zh-TW" altLang="en-US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必須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先將要顯示文字的圖形依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LCD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</a:t>
            </a:r>
            <a:r>
              <a:rPr lang="zh-TW" altLang="en-US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的格式事先存起來</a:t>
            </a:r>
            <a:r>
              <a:rPr lang="zh-TW" altLang="en-US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，再將此資料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依序填入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LCD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即可顯示</a:t>
            </a:r>
            <a:r>
              <a:rPr lang="zh-TW" altLang="en-US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對應圖形</a:t>
            </a:r>
            <a:r>
              <a:rPr lang="en-US" altLang="zh-TW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</a:p>
          <a:p>
            <a:pPr indent="-285750" eaLnBrk="1" hangingPunct="1">
              <a:spcBef>
                <a:spcPts val="1200"/>
              </a:spcBef>
              <a:buClr>
                <a:schemeClr val="accent2"/>
              </a:buClr>
              <a:buSzPct val="55000"/>
              <a:defRPr/>
            </a:pPr>
            <a:r>
              <a:rPr kumimoji="1" lang="zh-TW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基本知識</a:t>
            </a:r>
            <a:endParaRPr kumimoji="1" lang="en-US" altLang="zh-TW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eaLnBrk="1" hangingPunct="1">
              <a:buClr>
                <a:srgbClr val="FF0000"/>
              </a:buClr>
              <a:defRPr/>
            </a:pP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LCD 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裡面是兩片玻璃中間夾</a:t>
            </a:r>
            <a:r>
              <a:rPr lang="zh-TW" altLang="en-US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液晶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上面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有透明的導電線路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特殊材質</a:t>
            </a:r>
            <a:r>
              <a:rPr lang="en-US" altLang="zh-TW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，</a:t>
            </a:r>
            <a:r>
              <a:rPr lang="zh-TW" altLang="en-US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下面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也</a:t>
            </a:r>
            <a:r>
              <a:rPr lang="zh-TW" altLang="en-US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有，上面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的叫做 </a:t>
            </a:r>
            <a:r>
              <a:rPr lang="en-US" altLang="zh-TW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Segment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，</a:t>
            </a:r>
            <a:r>
              <a:rPr lang="zh-TW" altLang="en-US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下面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的叫做 </a:t>
            </a:r>
            <a:r>
              <a:rPr lang="en-US" altLang="zh-TW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Common.</a:t>
            </a:r>
          </a:p>
          <a:p>
            <a:pPr lvl="1" eaLnBrk="1" hangingPunct="1">
              <a:buClr>
                <a:srgbClr val="FF0000"/>
              </a:buClr>
              <a:defRPr/>
            </a:pP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LCD 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上的圖形是否被點</a:t>
            </a:r>
            <a:r>
              <a:rPr lang="zh-TW" altLang="en-US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亮是由</a:t>
            </a:r>
            <a:r>
              <a:rPr lang="en-US" altLang="zh-TW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Segment 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 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Common 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之間的電壓差</a:t>
            </a:r>
            <a:r>
              <a:rPr lang="zh-TW" altLang="en-US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決定</a:t>
            </a:r>
            <a:r>
              <a:rPr lang="en-US" altLang="zh-TW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4310563"/>
            <a:ext cx="3096344" cy="23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7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1532471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Draw2D.c</a:t>
            </a:r>
            <a:endParaRPr lang="en-US" altLang="zh-TW" dirty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97575"/>
            <a:ext cx="8568952" cy="54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4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541308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LCD_Graph_2D </a:t>
            </a:r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08720"/>
            <a:ext cx="70961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580054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err="1"/>
              <a:t>LCD_Graph_PingPong</a:t>
            </a:r>
            <a:r>
              <a:rPr lang="en-US" altLang="zh-TW" dirty="0"/>
              <a:t> </a:t>
            </a:r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44" y="797768"/>
            <a:ext cx="74104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580054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err="1"/>
              <a:t>LCD_Graph_PingPong</a:t>
            </a:r>
            <a:r>
              <a:rPr lang="en-US" altLang="zh-TW" dirty="0"/>
              <a:t> </a:t>
            </a:r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4704"/>
            <a:ext cx="7743825" cy="60579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2771800" y="3573016"/>
            <a:ext cx="648072" cy="220638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5" name="左大括弧 4"/>
          <p:cNvSpPr/>
          <p:nvPr/>
        </p:nvSpPr>
        <p:spPr bwMode="auto">
          <a:xfrm>
            <a:off x="971600" y="2708920"/>
            <a:ext cx="144016" cy="266328"/>
          </a:xfrm>
          <a:prstGeom prst="leftBrace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8" name="左大括弧 7"/>
          <p:cNvSpPr/>
          <p:nvPr/>
        </p:nvSpPr>
        <p:spPr bwMode="auto">
          <a:xfrm>
            <a:off x="971600" y="4026768"/>
            <a:ext cx="144016" cy="266328"/>
          </a:xfrm>
          <a:prstGeom prst="leftBrace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0" name="左大括弧 9"/>
          <p:cNvSpPr/>
          <p:nvPr/>
        </p:nvSpPr>
        <p:spPr bwMode="auto">
          <a:xfrm>
            <a:off x="971600" y="6134472"/>
            <a:ext cx="144016" cy="266328"/>
          </a:xfrm>
          <a:prstGeom prst="leftBrace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60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580054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err="1"/>
              <a:t>LCD_Graph_PingPong</a:t>
            </a:r>
            <a:r>
              <a:rPr lang="en-US" altLang="zh-TW" dirty="0"/>
              <a:t> </a:t>
            </a:r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MOV_00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9715" y="1412776"/>
            <a:ext cx="7560840" cy="425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0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814873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UC1601 Controller</a:t>
            </a:r>
            <a:endParaRPr lang="en-US" altLang="zh-TW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23528" y="836712"/>
            <a:ext cx="8640960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Nu-LB-NUC140</a:t>
            </a:r>
            <a:r>
              <a:rPr lang="zh-TW" altLang="en-US" sz="20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Learning </a:t>
            </a:r>
            <a:r>
              <a:rPr lang="en-US" altLang="zh-TW" sz="20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Board</a:t>
            </a:r>
            <a:r>
              <a:rPr lang="zh-TW" altLang="en-US" sz="20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uses</a:t>
            </a:r>
            <a:r>
              <a:rPr lang="zh-TW" altLang="en-US" sz="20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kern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UC1601</a:t>
            </a:r>
            <a:r>
              <a:rPr lang="zh-TW" altLang="en-US" sz="20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controller to transfer data between MCU and LCD.</a:t>
            </a:r>
          </a:p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UC1601 block diagram: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0"/>
            <a:ext cx="7560840" cy="4737937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 bwMode="auto">
          <a:xfrm>
            <a:off x="2364625" y="2449169"/>
            <a:ext cx="648072" cy="2448272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275856" y="2085721"/>
            <a:ext cx="2736304" cy="504056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00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675412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LCD Layout: Text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262700" y="1988840"/>
            <a:ext cx="6552828" cy="3672532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2714736" y="1156001"/>
            <a:ext cx="3648756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LCD</a:t>
            </a:r>
            <a:r>
              <a:rPr lang="zh-TW" altLang="en-US" sz="2000" dirty="0">
                <a:cs typeface="Times New Roman" panose="02020603050405020304" pitchFamily="18" charset="0"/>
              </a:rPr>
              <a:t>可以顯示</a:t>
            </a:r>
            <a:r>
              <a:rPr lang="en-US" altLang="zh-TW" sz="2000" dirty="0">
                <a:cs typeface="Times New Roman" panose="02020603050405020304" pitchFamily="18" charset="0"/>
              </a:rPr>
              <a:t>4</a:t>
            </a:r>
            <a:r>
              <a:rPr lang="zh-TW" altLang="en-US" sz="2000" dirty="0">
                <a:cs typeface="Times New Roman" panose="02020603050405020304" pitchFamily="18" charset="0"/>
              </a:rPr>
              <a:t>列，每列</a:t>
            </a:r>
            <a:r>
              <a:rPr lang="en-US" altLang="zh-TW" sz="2000" dirty="0">
                <a:cs typeface="Times New Roman" panose="02020603050405020304" pitchFamily="18" charset="0"/>
              </a:rPr>
              <a:t>16</a:t>
            </a:r>
            <a:r>
              <a:rPr lang="zh-TW" altLang="en-US" sz="2000" dirty="0">
                <a:cs typeface="Times New Roman" panose="02020603050405020304" pitchFamily="18" charset="0"/>
              </a:rPr>
              <a:t>字元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268111" y="1999900"/>
            <a:ext cx="567585" cy="92504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7671412" y="1988840"/>
            <a:ext cx="144016" cy="123529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1262700" y="5537719"/>
            <a:ext cx="144016" cy="123529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1269023" y="2919676"/>
            <a:ext cx="566673" cy="92504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1269023" y="3847811"/>
            <a:ext cx="566673" cy="92504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276792" y="4736204"/>
            <a:ext cx="558904" cy="92504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7308304" y="1988840"/>
            <a:ext cx="504056" cy="92504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308304" y="4736204"/>
            <a:ext cx="494314" cy="92504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cxnSp>
        <p:nvCxnSpPr>
          <p:cNvPr id="6" name="直線接點 5"/>
          <p:cNvCxnSpPr/>
          <p:nvPr/>
        </p:nvCxnSpPr>
        <p:spPr bwMode="auto">
          <a:xfrm>
            <a:off x="827584" y="2464615"/>
            <a:ext cx="7272808" cy="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接點 26"/>
          <p:cNvCxnSpPr/>
          <p:nvPr/>
        </p:nvCxnSpPr>
        <p:spPr bwMode="auto">
          <a:xfrm>
            <a:off x="827584" y="2924944"/>
            <a:ext cx="7272808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線接點 27"/>
          <p:cNvCxnSpPr/>
          <p:nvPr/>
        </p:nvCxnSpPr>
        <p:spPr bwMode="auto">
          <a:xfrm>
            <a:off x="827584" y="3381865"/>
            <a:ext cx="7272808" cy="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線接點 28"/>
          <p:cNvCxnSpPr/>
          <p:nvPr/>
        </p:nvCxnSpPr>
        <p:spPr bwMode="auto">
          <a:xfrm>
            <a:off x="827584" y="3842194"/>
            <a:ext cx="7272808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接點 29"/>
          <p:cNvCxnSpPr/>
          <p:nvPr/>
        </p:nvCxnSpPr>
        <p:spPr bwMode="auto">
          <a:xfrm>
            <a:off x="827584" y="4302523"/>
            <a:ext cx="7272808" cy="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線接點 30"/>
          <p:cNvCxnSpPr/>
          <p:nvPr/>
        </p:nvCxnSpPr>
        <p:spPr bwMode="auto">
          <a:xfrm>
            <a:off x="827584" y="4734571"/>
            <a:ext cx="7272808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線接點 31"/>
          <p:cNvCxnSpPr/>
          <p:nvPr/>
        </p:nvCxnSpPr>
        <p:spPr bwMode="auto">
          <a:xfrm>
            <a:off x="827584" y="5229200"/>
            <a:ext cx="7272808" cy="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接點 32"/>
          <p:cNvCxnSpPr/>
          <p:nvPr/>
        </p:nvCxnSpPr>
        <p:spPr bwMode="auto">
          <a:xfrm>
            <a:off x="827584" y="5661248"/>
            <a:ext cx="7272808" cy="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文字方塊 33"/>
          <p:cNvSpPr txBox="1"/>
          <p:nvPr/>
        </p:nvSpPr>
        <p:spPr>
          <a:xfrm>
            <a:off x="3325842" y="2195572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……………………….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3325842" y="498503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……………………….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74307" y="209225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C00000"/>
                </a:solidFill>
              </a:rPr>
              <a:t>Page 0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72914" y="254515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C00000"/>
                </a:solidFill>
              </a:rPr>
              <a:t>Page 1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372914" y="3028361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C00000"/>
                </a:solidFill>
              </a:rPr>
              <a:t>Page 2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371521" y="3481263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C00000"/>
                </a:solidFill>
              </a:rPr>
              <a:t>Page 3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72914" y="3933056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C00000"/>
                </a:solidFill>
              </a:rPr>
              <a:t>Page 4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71521" y="4385958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C00000"/>
                </a:solidFill>
              </a:rPr>
              <a:t>Page 5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71521" y="486916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C00000"/>
                </a:solidFill>
              </a:rPr>
              <a:t>Page 6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370128" y="532206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C00000"/>
                </a:solidFill>
              </a:rPr>
              <a:t>Page 7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43" name="TextBox 4"/>
          <p:cNvSpPr txBox="1">
            <a:spLocks noChangeArrowheads="1"/>
          </p:cNvSpPr>
          <p:nvPr/>
        </p:nvSpPr>
        <p:spPr bwMode="auto">
          <a:xfrm>
            <a:off x="710946" y="1191647"/>
            <a:ext cx="830227" cy="30777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 smtClean="0">
                <a:latin typeface="Arial" panose="020B0604020202020204" pitchFamily="34" charset="0"/>
                <a:ea typeface="新細明體" panose="02020500000000000000" pitchFamily="18" charset="-120"/>
              </a:rPr>
              <a:t>(X,Y)</a:t>
            </a:r>
            <a:r>
              <a:rPr lang="en-US" altLang="zh-TW" sz="1400" baseline="-25000" dirty="0" smtClean="0">
                <a:latin typeface="Arial" panose="020B0604020202020204" pitchFamily="34" charset="0"/>
                <a:ea typeface="新細明體" panose="02020500000000000000" pitchFamily="18" charset="-120"/>
              </a:rPr>
              <a:t>Text</a:t>
            </a:r>
            <a:endParaRPr lang="zh-TW" altLang="en-US" sz="1400" baseline="-25000" dirty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283942" y="2329135"/>
            <a:ext cx="551754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latin typeface="Arial" panose="020B0604020202020204" pitchFamily="34" charset="0"/>
                <a:ea typeface="新細明體" panose="02020500000000000000" pitchFamily="18" charset="-120"/>
              </a:rPr>
              <a:t>(0,0)</a:t>
            </a:r>
            <a:endParaRPr lang="zh-TW" altLang="en-US" sz="1400" dirty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7236296" y="2276872"/>
            <a:ext cx="648072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 smtClean="0">
                <a:latin typeface="Arial" panose="020B0604020202020204" pitchFamily="34" charset="0"/>
                <a:ea typeface="新細明體" panose="02020500000000000000" pitchFamily="18" charset="-120"/>
              </a:rPr>
              <a:t>(15,0</a:t>
            </a:r>
            <a:r>
              <a:rPr lang="en-US" altLang="zh-TW" sz="1400" dirty="0">
                <a:latin typeface="Arial" panose="020B0604020202020204" pitchFamily="34" charset="0"/>
                <a:ea typeface="新細明體" panose="02020500000000000000" pitchFamily="18" charset="-120"/>
              </a:rPr>
              <a:t>)</a:t>
            </a:r>
            <a:endParaRPr lang="zh-TW" altLang="en-US" sz="1400" dirty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7233228" y="5085184"/>
            <a:ext cx="651140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 smtClean="0">
                <a:latin typeface="Arial" panose="020B0604020202020204" pitchFamily="34" charset="0"/>
                <a:ea typeface="新細明體" panose="02020500000000000000" pitchFamily="18" charset="-120"/>
              </a:rPr>
              <a:t>(15,3</a:t>
            </a:r>
            <a:r>
              <a:rPr lang="en-US" altLang="zh-TW" sz="1400" dirty="0">
                <a:latin typeface="Arial" panose="020B0604020202020204" pitchFamily="34" charset="0"/>
                <a:ea typeface="新細明體" panose="02020500000000000000" pitchFamily="18" charset="-120"/>
              </a:rPr>
              <a:t>)</a:t>
            </a:r>
            <a:endParaRPr lang="zh-TW" altLang="en-US" sz="1400" dirty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291711" y="5085184"/>
            <a:ext cx="551754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latin typeface="Arial" panose="020B0604020202020204" pitchFamily="34" charset="0"/>
                <a:ea typeface="新細明體" panose="02020500000000000000" pitchFamily="18" charset="-120"/>
              </a:rPr>
              <a:t>(</a:t>
            </a:r>
            <a:r>
              <a:rPr lang="en-US" altLang="zh-TW" sz="1400" dirty="0" smtClean="0">
                <a:latin typeface="Arial" panose="020B0604020202020204" pitchFamily="34" charset="0"/>
                <a:ea typeface="新細明體" panose="02020500000000000000" pitchFamily="18" charset="-120"/>
              </a:rPr>
              <a:t>0,3)</a:t>
            </a:r>
            <a:endParaRPr lang="zh-TW" altLang="en-US" sz="1400" dirty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543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085781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LCD Layout: Bitmap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726696" y="1578695"/>
            <a:ext cx="551754" cy="30777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>
                <a:latin typeface="Arial" panose="020B0604020202020204" pitchFamily="34" charset="0"/>
                <a:ea typeface="新細明體" panose="02020500000000000000" pitchFamily="18" charset="-120"/>
              </a:rPr>
              <a:t>(0,0)</a:t>
            </a:r>
            <a:endParaRPr lang="zh-TW" altLang="en-US" sz="14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683568" y="5733256"/>
            <a:ext cx="651140" cy="30777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latin typeface="Arial" panose="020B0604020202020204" pitchFamily="34" charset="0"/>
                <a:ea typeface="新細明體" panose="02020500000000000000" pitchFamily="18" charset="-120"/>
              </a:rPr>
              <a:t>(0,63)</a:t>
            </a:r>
            <a:endParaRPr lang="zh-TW" altLang="en-US" sz="1400" dirty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7730199" y="5733256"/>
            <a:ext cx="849913" cy="30777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latin typeface="Arial" panose="020B0604020202020204" pitchFamily="34" charset="0"/>
                <a:ea typeface="新細明體" panose="02020500000000000000" pitchFamily="18" charset="-120"/>
              </a:rPr>
              <a:t>(127,63)</a:t>
            </a:r>
            <a:endParaRPr lang="zh-TW" altLang="en-US" sz="1400" dirty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7700483" y="1609055"/>
            <a:ext cx="750526" cy="30777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latin typeface="Arial" panose="020B0604020202020204" pitchFamily="34" charset="0"/>
                <a:ea typeface="新細明體" panose="02020500000000000000" pitchFamily="18" charset="-120"/>
              </a:rPr>
              <a:t>(127,0)</a:t>
            </a:r>
            <a:endParaRPr lang="zh-TW" altLang="en-US" sz="1400" dirty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262700" y="1988840"/>
            <a:ext cx="6552828" cy="3672532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2411760" y="1145481"/>
            <a:ext cx="4360489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LCD</a:t>
            </a:r>
            <a:r>
              <a:rPr lang="zh-TW" altLang="en-US" sz="2000" dirty="0">
                <a:cs typeface="Times New Roman" panose="02020603050405020304" pitchFamily="18" charset="0"/>
              </a:rPr>
              <a:t>可以</a:t>
            </a:r>
            <a:r>
              <a:rPr lang="zh-TW" altLang="en-US" sz="2000" dirty="0" smtClean="0">
                <a:cs typeface="Times New Roman" panose="02020603050405020304" pitchFamily="18" charset="0"/>
              </a:rPr>
              <a:t>顯示 </a:t>
            </a:r>
            <a:r>
              <a:rPr lang="en-US" altLang="zh-TW" sz="2000" dirty="0" smtClean="0">
                <a:latin typeface="Arial" panose="020B0604020202020204" pitchFamily="34" charset="0"/>
                <a:ea typeface="新細明體" panose="02020500000000000000" pitchFamily="18" charset="-120"/>
              </a:rPr>
              <a:t>128 x 64 = 8192 pixels</a:t>
            </a:r>
            <a:endParaRPr lang="en-US" altLang="zh-TW" sz="2000" dirty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269374" y="1999900"/>
            <a:ext cx="144016" cy="123529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7671412" y="1988840"/>
            <a:ext cx="144016" cy="123529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1262700" y="5537719"/>
            <a:ext cx="144016" cy="123529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7671412" y="5537719"/>
            <a:ext cx="144016" cy="123529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51939" y="1916495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……………………….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 rot="16200000">
            <a:off x="178243" y="3645908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……………………….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 rot="1860000">
            <a:off x="2824138" y="3556256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………………………………...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710946" y="1191647"/>
            <a:ext cx="968535" cy="30777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 smtClean="0">
                <a:latin typeface="Arial" panose="020B0604020202020204" pitchFamily="34" charset="0"/>
                <a:ea typeface="新細明體" panose="02020500000000000000" pitchFamily="18" charset="-120"/>
              </a:rPr>
              <a:t>(X,Y)</a:t>
            </a:r>
            <a:r>
              <a:rPr lang="en-US" altLang="zh-TW" sz="1400" baseline="-25000" dirty="0" smtClean="0">
                <a:latin typeface="Arial" panose="020B0604020202020204" pitchFamily="34" charset="0"/>
                <a:ea typeface="新細明體" panose="02020500000000000000" pitchFamily="18" charset="-120"/>
              </a:rPr>
              <a:t>Bitmap</a:t>
            </a:r>
            <a:endParaRPr lang="zh-TW" altLang="en-US" sz="1400" baseline="-25000" dirty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85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159793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LCD Function Calls (</a:t>
            </a:r>
            <a:r>
              <a:rPr lang="en-US" altLang="zh-TW" dirty="0" err="1"/>
              <a:t>LCD.h</a:t>
            </a:r>
            <a:r>
              <a:rPr lang="en-US" altLang="zh-TW" dirty="0"/>
              <a:t>)</a:t>
            </a:r>
            <a:endParaRPr lang="en-US" altLang="zh-TW" sz="2800" dirty="0" smtClean="0"/>
          </a:p>
        </p:txBody>
      </p:sp>
      <p:sp>
        <p:nvSpPr>
          <p:cNvPr id="1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 bwMode="auto">
          <a:xfrm>
            <a:off x="395536" y="1052736"/>
            <a:ext cx="8351838" cy="4464496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#define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LCD_Xmax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128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#define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LCD_Ymax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64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#define FG_COLOR 0xFFFF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#define BG_COLOR 0x0000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endParaRPr kumimoji="1" lang="en-US" altLang="zh-TW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init_LCD</a:t>
            </a:r>
            <a:r>
              <a:rPr kumimoji="1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();   </a:t>
            </a:r>
            <a:r>
              <a:rPr kumimoji="1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Wingdings" panose="05000000000000000000" pitchFamily="2" charset="2"/>
              </a:rPr>
              <a:t></a:t>
            </a:r>
            <a:r>
              <a:rPr kumimoji="1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Wingdings" panose="05000000000000000000" pitchFamily="2" charset="2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Wingdings" panose="05000000000000000000" pitchFamily="2" charset="2"/>
              </a:rPr>
              <a:t>initialize LCD display</a:t>
            </a:r>
            <a:endParaRPr kumimoji="1" lang="en-US" altLang="zh-TW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endParaRPr kumimoji="1" lang="en-US" altLang="zh-TW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clear_LCD</a:t>
            </a:r>
            <a:r>
              <a:rPr kumimoji="1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(); </a:t>
            </a:r>
            <a:r>
              <a:rPr kumimoji="1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Wingdings" panose="05000000000000000000" pitchFamily="2" charset="2"/>
              </a:rPr>
              <a:t> clean up LCD display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endParaRPr kumimoji="1" lang="en-US" altLang="zh-TW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endParaRPr kumimoji="1" lang="en-US" altLang="zh-TW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printC</a:t>
            </a:r>
            <a:r>
              <a:rPr kumimoji="1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(x, y, </a:t>
            </a:r>
            <a:r>
              <a:rPr kumimoji="1" lang="en-US" altLang="zh-TW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ascii_code</a:t>
            </a:r>
            <a:r>
              <a:rPr kumimoji="1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); </a:t>
            </a:r>
            <a:r>
              <a:rPr kumimoji="1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Wingdings" panose="05000000000000000000" pitchFamily="2" charset="2"/>
              </a:rPr>
              <a:t> print a character using font8x16 on LCD at location (</a:t>
            </a:r>
            <a:r>
              <a:rPr kumimoji="1" lang="en-US" altLang="zh-TW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Wingdings" panose="05000000000000000000" pitchFamily="2" charset="2"/>
              </a:rPr>
              <a:t>x,y</a:t>
            </a:r>
            <a:r>
              <a:rPr kumimoji="1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Wingdings" panose="05000000000000000000" pitchFamily="2" charset="2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endParaRPr kumimoji="1" lang="en-US" altLang="zh-TW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printC_5x7</a:t>
            </a:r>
            <a:r>
              <a:rPr kumimoji="1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(x, y, </a:t>
            </a:r>
            <a:r>
              <a:rPr kumimoji="1" lang="en-US" altLang="zh-TW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ascii_code</a:t>
            </a:r>
            <a:r>
              <a:rPr kumimoji="1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); </a:t>
            </a:r>
            <a:r>
              <a:rPr kumimoji="1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Wingdings" panose="05000000000000000000" pitchFamily="2" charset="2"/>
              </a:rPr>
              <a:t> print a character using font 5x7 on LCD at location (</a:t>
            </a:r>
            <a:r>
              <a:rPr kumimoji="1" lang="en-US" altLang="zh-TW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Wingdings" panose="05000000000000000000" pitchFamily="2" charset="2"/>
              </a:rPr>
              <a:t>x,y</a:t>
            </a:r>
            <a:r>
              <a:rPr kumimoji="1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Wingdings" panose="05000000000000000000" pitchFamily="2" charset="2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endParaRPr kumimoji="1" lang="en-US" altLang="zh-TW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print_Line</a:t>
            </a:r>
            <a:r>
              <a:rPr kumimoji="1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( line,  text[]); </a:t>
            </a:r>
            <a:r>
              <a:rPr kumimoji="1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Wingdings" panose="05000000000000000000" pitchFamily="2" charset="2"/>
              </a:rPr>
              <a:t> print a string (maximum = 16 </a:t>
            </a:r>
            <a:r>
              <a:rPr kumimoji="1" lang="en-US" altLang="zh-TW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Wingdings" panose="05000000000000000000" pitchFamily="2" charset="2"/>
              </a:rPr>
              <a:t>charactors</a:t>
            </a:r>
            <a:r>
              <a:rPr kumimoji="1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Wingdings" panose="05000000000000000000" pitchFamily="2" charset="2"/>
              </a:rPr>
              <a:t>) on LCD (line no = 0,1,2,3)</a:t>
            </a:r>
            <a:endParaRPr kumimoji="1" lang="en-US" altLang="zh-TW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endParaRPr kumimoji="1" lang="en-US" altLang="zh-TW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printS</a:t>
            </a:r>
            <a:r>
              <a:rPr kumimoji="1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(x, y,  text[]); </a:t>
            </a:r>
            <a:r>
              <a:rPr kumimoji="1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Wingdings" panose="05000000000000000000" pitchFamily="2" charset="2"/>
              </a:rPr>
              <a:t> Print a string using font 8x16 on LCD at location (</a:t>
            </a:r>
            <a:r>
              <a:rPr kumimoji="1" lang="en-US" altLang="zh-TW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Wingdings" panose="05000000000000000000" pitchFamily="2" charset="2"/>
              </a:rPr>
              <a:t>x,y</a:t>
            </a:r>
            <a:r>
              <a:rPr kumimoji="1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Wingdings" panose="05000000000000000000" pitchFamily="2" charset="2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endParaRPr kumimoji="1" lang="en-US" altLang="zh-TW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printS_5x7</a:t>
            </a:r>
            <a:r>
              <a:rPr kumimoji="1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(x, y, text[]); </a:t>
            </a:r>
            <a:r>
              <a:rPr kumimoji="1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Wingdings" panose="05000000000000000000" pitchFamily="2" charset="2"/>
              </a:rPr>
              <a:t> print a string using font 5x7 on LCD at location (</a:t>
            </a:r>
            <a:r>
              <a:rPr kumimoji="1" lang="en-US" altLang="zh-TW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Wingdings" panose="05000000000000000000" pitchFamily="2" charset="2"/>
              </a:rPr>
              <a:t>x,y</a:t>
            </a:r>
            <a:r>
              <a:rPr kumimoji="1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Wingdings" panose="05000000000000000000" pitchFamily="2" charset="2"/>
              </a:rPr>
              <a:t>)</a:t>
            </a:r>
            <a:endParaRPr kumimoji="1" lang="en-US" altLang="zh-TW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endParaRPr kumimoji="1" lang="en-US" altLang="zh-TW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18" name="Rounded Rectangular Callout 5"/>
          <p:cNvSpPr>
            <a:spLocks noChangeArrowheads="1"/>
          </p:cNvSpPr>
          <p:nvPr/>
        </p:nvSpPr>
        <p:spPr bwMode="auto">
          <a:xfrm>
            <a:off x="2772024" y="1124174"/>
            <a:ext cx="3238500" cy="377825"/>
          </a:xfrm>
          <a:prstGeom prst="wedgeRoundRectCallout">
            <a:avLst>
              <a:gd name="adj1" fmla="val -60426"/>
              <a:gd name="adj2" fmla="val -5431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smtClean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draw entire LCD (128x64 pixels)</a:t>
            </a:r>
            <a:endParaRPr lang="zh-TW" altLang="en-US" sz="1600" smtClean="0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3757425" y="5517232"/>
            <a:ext cx="13186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 smtClean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Print Text </a:t>
            </a:r>
            <a:endParaRPr lang="zh-TW" altLang="en-US" sz="2000" dirty="0" smtClean="0">
              <a:solidFill>
                <a:schemeClr val="accent2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609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159793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LCD Function Calls (</a:t>
            </a:r>
            <a:r>
              <a:rPr lang="en-US" altLang="zh-TW" dirty="0" err="1"/>
              <a:t>LCD.h</a:t>
            </a:r>
            <a:r>
              <a:rPr lang="en-US" altLang="zh-TW" dirty="0"/>
              <a:t>)</a:t>
            </a:r>
            <a:endParaRPr lang="en-US" altLang="zh-TW" sz="2800" dirty="0" smtClean="0"/>
          </a:p>
        </p:txBody>
      </p:sp>
      <p:sp>
        <p:nvSpPr>
          <p:cNvPr id="1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467544" y="908720"/>
            <a:ext cx="8351838" cy="4896544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extern void draw_Bmp8x8(int16_t x, int16_t y,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fgColor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bgColor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unsigned char bitmap[]);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extern void draw_Bmp32x8(int16_t x, int16_t y,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fgColor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bgColor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unsigned char bitmap[]);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extern void draw_Bmp120x8(int16_t x, int16_t y,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fgColor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bgColor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unsigned char bitmap[]);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extern void draw_Bmp8x16(int16_t x, int16_t y,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fgColor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bgColor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unsigned char bitmap[]);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extern void draw_Bmp16x8(int16_t x, int16_t y,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fgColor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bgColor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unsigned char bitmap[]);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extern void </a:t>
            </a:r>
            <a:r>
              <a:rPr kumimoji="1" lang="en-US" altLang="zh-TW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draw_Bmp16x16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(int16_t x, int16_t y,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fgColor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bgColor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unsigned char bitmap[]);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extern void draw_Bmp16x24(int16_t x, int16_t y,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fgColor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bgColor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unsigned char bitmap[]);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extern void draw_Bmp16x32(int16_t x, int16_t y,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fgColor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bgColor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unsigned char bitmap[]);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extern void draw_Bmp16x40(int16_t x, int16_t y,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fgColor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bgColor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unsigned char bitmap[]);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extern void draw_Bmp16x48(int16_t x, int16_t y,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fgColor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bgColor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unsigned char bitmap[]);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extern void draw_Bmp16x64(int16_t x, int16_t y,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fgColor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bgColor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unsigned char bitmap[]);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extern void draw_Bmp32x16(int16_t x, int16_t y,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fgColor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bgColor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unsigned char bitmap[]);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extern void draw_Bmp32x32(int16_t x, int16_t y,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fgColor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bgColor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unsigned char bitmap[]);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extern void draw_Bmp32x48(int16_t x, int16_t y,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fgColor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bgColor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unsigned char bitmap[]);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extern void draw_Bmp32x64(int16_t x, int16_t y,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fgColor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bgColor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unsigned char bitmap[]);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extern void draw_Bmp64x64(int16_t x, int16_t y,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fgColor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bgColor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unsigned char bitmap[]);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extern void </a:t>
            </a:r>
            <a:r>
              <a:rPr kumimoji="1" lang="en-US" altLang="zh-TW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draw_Pixel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(int16_t x, int16_t y,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fgColor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 uint16_t </a:t>
            </a:r>
            <a:r>
              <a:rPr kumimoji="1" lang="en-US" altLang="zh-TW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bgColor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extern void </a:t>
            </a:r>
            <a:r>
              <a:rPr kumimoji="1" lang="en-US" altLang="zh-TW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draw_LCD</a:t>
            </a: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(unsigned char *buffer);</a:t>
            </a:r>
            <a:endParaRPr kumimoji="1" lang="en-US" altLang="zh-TW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3707904" y="5765254"/>
            <a:ext cx="1724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 smtClean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Draw Bitmap </a:t>
            </a:r>
            <a:endParaRPr lang="zh-TW" altLang="en-US" sz="2000" dirty="0" smtClean="0">
              <a:solidFill>
                <a:schemeClr val="accent2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546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1_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華康新特圓體"/>
        <a:cs typeface="新細明體"/>
      </a:majorFont>
      <a:minorFont>
        <a:latin typeface="Arial"/>
        <a:ea typeface="華康中圓體(P)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4551</TotalTime>
  <Pages>47</Pages>
  <Words>1828</Words>
  <Application>Microsoft Office PowerPoint</Application>
  <PresentationFormat>Letter 紙張 (8.5x11 英吋)</PresentationFormat>
  <Paragraphs>291</Paragraphs>
  <Slides>44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44</vt:i4>
      </vt:variant>
    </vt:vector>
  </HeadingPairs>
  <TitlesOfParts>
    <vt:vector size="58" baseType="lpstr">
      <vt:lpstr>華康中圓體(P)</vt:lpstr>
      <vt:lpstr>華康新特圓體</vt:lpstr>
      <vt:lpstr>微軟正黑體</vt:lpstr>
      <vt:lpstr>新細明體</vt:lpstr>
      <vt:lpstr>標楷體</vt:lpstr>
      <vt:lpstr>Arial</vt:lpstr>
      <vt:lpstr>Corbel</vt:lpstr>
      <vt:lpstr>Times New Roman</vt:lpstr>
      <vt:lpstr>Trebuchet MS</vt:lpstr>
      <vt:lpstr>verdana</vt:lpstr>
      <vt:lpstr>verdana</vt:lpstr>
      <vt:lpstr>Wingdings</vt:lpstr>
      <vt:lpstr>1_Default Design</vt:lpstr>
      <vt:lpstr>Network</vt:lpstr>
      <vt:lpstr>LCD Display</vt:lpstr>
      <vt:lpstr>Outline</vt:lpstr>
      <vt:lpstr>Pins to drive LCD</vt:lpstr>
      <vt:lpstr>LCD Display Introduction</vt:lpstr>
      <vt:lpstr>UC1601 Controller</vt:lpstr>
      <vt:lpstr>LCD Layout: Text</vt:lpstr>
      <vt:lpstr>LCD Layout: Bitmap</vt:lpstr>
      <vt:lpstr>LCD Function Calls (LCD.h)</vt:lpstr>
      <vt:lpstr>LCD Function Calls (LCD.h)</vt:lpstr>
      <vt:lpstr>SampleCode: LCD </vt:lpstr>
      <vt:lpstr>SampleCode: LCD_Keypad </vt:lpstr>
      <vt:lpstr>An Example</vt:lpstr>
      <vt:lpstr>UC1601 Controller </vt:lpstr>
      <vt:lpstr>UC1601 Controller </vt:lpstr>
      <vt:lpstr>ASCII Code for Charactors</vt:lpstr>
      <vt:lpstr>LCD.c</vt:lpstr>
      <vt:lpstr>LCD.c</vt:lpstr>
      <vt:lpstr>LCD.c</vt:lpstr>
      <vt:lpstr>LCD.c</vt:lpstr>
      <vt:lpstr>Generate Hex of Bitmap </vt:lpstr>
      <vt:lpstr>SampleCode: LCD_Bmp </vt:lpstr>
      <vt:lpstr>LCD.c</vt:lpstr>
      <vt:lpstr>Whole Bitmap Display</vt:lpstr>
      <vt:lpstr>SampleCode: LCD_Bmp_Keypad </vt:lpstr>
      <vt:lpstr>LCD.c</vt:lpstr>
      <vt:lpstr>16x16 Bitmap Display</vt:lpstr>
      <vt:lpstr>SampleCode: LCD_Bmp_Keypad (cont.) </vt:lpstr>
      <vt:lpstr>Animation flow chart</vt:lpstr>
      <vt:lpstr>Draw Objects</vt:lpstr>
      <vt:lpstr>Display Objects</vt:lpstr>
      <vt:lpstr>Erase Objects</vt:lpstr>
      <vt:lpstr>SampleCode: LCD_Graph_2D </vt:lpstr>
      <vt:lpstr>Bresenham Line-Drawing Algorithm</vt:lpstr>
      <vt:lpstr>Bresenham Line-Drawing Algorithm</vt:lpstr>
      <vt:lpstr>Bresenham Line-Drawing Algorithm</vt:lpstr>
      <vt:lpstr>PowerPoint 簡報</vt:lpstr>
      <vt:lpstr>Bresenham Circle-Drawing Algorithm</vt:lpstr>
      <vt:lpstr>Bresenham Circle-Drawing Algorithm</vt:lpstr>
      <vt:lpstr>Draw2D.c</vt:lpstr>
      <vt:lpstr>Draw2D.c</vt:lpstr>
      <vt:lpstr>SampleCode: LCD_Graph_2D </vt:lpstr>
      <vt:lpstr>SampleCode: LCD_Graph_PingPong </vt:lpstr>
      <vt:lpstr>SampleCode: LCD_Graph_PingPong </vt:lpstr>
      <vt:lpstr>SampleCode: LCD_Graph_PingPong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ENGIN112 - lecture 2</dc:title>
  <dc:subject/>
  <dc:creator>Russ Tessier</dc:creator>
  <cp:keywords/>
  <dc:description/>
  <cp:lastModifiedBy>陳德生</cp:lastModifiedBy>
  <cp:revision>468</cp:revision>
  <cp:lastPrinted>1997-08-27T08:28:34Z</cp:lastPrinted>
  <dcterms:created xsi:type="dcterms:W3CDTF">1997-08-19T16:58:46Z</dcterms:created>
  <dcterms:modified xsi:type="dcterms:W3CDTF">2025-10-28T23:50:45Z</dcterms:modified>
</cp:coreProperties>
</file>